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Lst>
  <p:sldSz cy="6858000" cx="9144000"/>
  <p:notesSz cx="6858000" cy="9144000"/>
  <p:embeddedFontLst>
    <p:embeddedFont>
      <p:font typeface="Roboto Condensed"/>
      <p:regular r:id="rId239"/>
      <p:bold r:id="rId240"/>
      <p:italic r:id="rId241"/>
      <p:boldItalic r:id="rId2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6B6FF4-15B0-45D5-B624-D75096106E1F}">
  <a:tblStyle styleId="{C26B6FF4-15B0-45D5-B624-D75096106E1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242" Type="http://schemas.openxmlformats.org/officeDocument/2006/relationships/font" Target="fonts/RobotoCondensed-boldItalic.fntdata"/><Relationship Id="rId120" Type="http://schemas.openxmlformats.org/officeDocument/2006/relationships/slide" Target="slides/slide115.xml"/><Relationship Id="rId241" Type="http://schemas.openxmlformats.org/officeDocument/2006/relationships/font" Target="fonts/RobotoCondensed-italic.fntdata"/><Relationship Id="rId240" Type="http://schemas.openxmlformats.org/officeDocument/2006/relationships/font" Target="fonts/RobotoCondensed-bold.fntdata"/><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font" Target="fonts/RobotoCondensed-regular.fntdata"/><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02b8b844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02b8b84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bdc20e481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bdc20e48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bdc20e481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bdc20e48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bdc20e481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bdc20e48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b2e9f8b3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cb2e9f8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cb2e9f8b3_3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cb2e9f8b3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cb2e9f8b3_3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cb2e9f8b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bdc20e481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bdc20e4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dc20e481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dc20e48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bdc20e481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bdc20e48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dc20e48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dc20e48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02b8b844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02b8b84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bdc20e481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bdc20e4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dc20e481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dc20e48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bdc20e481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bdc20e48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bdc20e481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bdc20e48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dc20e481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dc20e48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bdc20e481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bdc20e48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dc20e481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bdc20e48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dc20e481_0_1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dc20e48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dc20e481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dc20e48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bdc20e481_0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bdc20e48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02b8b844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02b8b84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bdc20e481_0_1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bdc20e48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e02b8b844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e02b8b84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cb2e9f8b3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cb2e9f8b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cb2e9f8b3_4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cb2e9f8b3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cb2e9f8b3_4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cb2e9f8b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cb2e9f8b3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cb2e9f8b3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70737976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707379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707379764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073797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707379764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7073797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707379764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7073797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1639ca6f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1639ca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707379764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073797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c9f09d5aa_3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c9f09d5a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e390250e7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e390250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707379764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70737976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707379764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70737976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707379764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0737976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707379764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7073797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390250e7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390250e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707379764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7073797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707379764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70737976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1639ca6f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1639ca6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e390250e7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e390250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e390250e7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e390250e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e390250e7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e390250e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e3a4114b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e3a4114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c9f09d5aa_3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c9f09d5aa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e3a4114b6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e3a4114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3a4114b6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3a4114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3a4114b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3a4114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e3a4114b6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e3a4114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e3a4114b6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e3a4114b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02b8b844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02b8b84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e3a4114b6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e3a4114b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3a4114b6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e3a4114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e3a4114b6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e3a4114b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e3a4114b6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e3a4114b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3a4114b6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3a4114b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e3bda003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e3bda00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3bda0039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e3bda00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3bda0039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e3bda003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e3bda0039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e3bda003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3bda0039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3bda00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02b8b844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02b8b84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e3bda0039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e3bda003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e3bda0039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e3bda00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e3bda0039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e3bda003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3bda0039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3bda003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3bda0039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3bda003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3bda0039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3bda003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e3bda0039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e3bda003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e3bda0039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e3bda003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3bda0039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3bda003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e3bda0039_0_1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e3bda003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02b8b844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02b8b8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e3bda0039_0_1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e3bda003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3bda0039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3bda003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3bda0039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3bda003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e3bda0039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e3bda003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e02b8b844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e02b8b84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e3bda0039_0_9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e3bda0039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e3bda0039_0_9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e3bda0039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3bda0039_0_9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3bda0039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e3bda0039_0_9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e3bda0039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e3bda0039_0_9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e3bda0039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02b8b844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02b8b84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3bda0039_0_10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3bda0039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e3bda0039_0_2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e3bda003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e3bda0039_0_2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e3bda003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e3bda0039_0_2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e3bda003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e3bda0039_0_2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e3bda003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e3bda0039_0_2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e3bda003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e3bda0039_0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e3bda003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e3bda0039_0_3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e3bda003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3bda0039_0_2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3bda003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e3bda0039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e3bda003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02b8b844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02b8b84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e3bda0039_0_2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e3bda003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3bda0039_0_2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3bda003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e3bda0039_0_2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e3bda003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3bda0039_0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3bda003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3bda0039_0_3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3bda003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3bda0039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3bda003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e3bda0039_0_3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e3bda003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e3bda0039_0_3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e3bda003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e3bda0039_0_3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e3bda003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e3bda0039_0_3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e3bda0039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52779171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527791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02b8b844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02b8b84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e3bda0039_0_3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e3bda003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e3bda0039_0_4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e3bda003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e3bda0039_0_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e3bda003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e3bda0039_0_4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e3bda003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e3bda0039_0_4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e3bda003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e3bda0039_0_4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e3bda003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e3bda0039_0_4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e3bda003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e3bda0039_0_4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e3bda003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e3bda0039_0_5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e3bda003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e3bda0039_0_5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e3bda003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02b8b844_0_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02b8b84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e3bda0039_0_5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e3bda003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e3bda0039_0_5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e3bda003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e3bda0039_0_5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e3bda003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e3bda0039_0_5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e3bda003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e3bda0039_0_5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e3bda003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e3bda0039_0_5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e3bda0039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e3bda0039_0_5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e3bda0039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e3bda0039_0_5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e3bda0039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e3bda0039_0_6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e3bda0039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e3bda0039_0_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e3bda0039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02b8b844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02b8b84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e3bda0039_0_6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e3bda003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e3bda0039_0_6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e3bda0039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e3bda0039_0_6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e3bda0039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e3bda0039_0_6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e3bda0039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e3bda0039_0_6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e3bda003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e3bda0039_0_6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e3bda0039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e3bda0039_0_7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e3bda0039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e3bda0039_0_7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e3bda0039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e3bda0039_0_7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e3bda003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e3bda0039_0_7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e3bda0039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02b8b844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02b8b84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e3bda0039_0_8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e3bda0039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e3bda0039_0_8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e3bda0039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e3bda0039_0_9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e3bda0039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e3a4114b6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e3a4114b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02b8b844_0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02b8b8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02b8b844_0_1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02b8b84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02b8b844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02b8b84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02b8b844_0_1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02b8b8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02b8b844_0_1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02b8b84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02b8b844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02b8b84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02b8b844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02b8b8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02b8b844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02b8b84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02b8b844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02b8b8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02b8b844_0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02b8b84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1639ca6f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1639ca6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02b8b844_0_2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02b8b84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1639ca6f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1639ca6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02b8b844_0_2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02b8b84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02b8b844_0_2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02b8b844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639ca6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1639ca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1639ca6f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1639ca6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02b8b844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02b8b8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02b8b844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02b8b84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02b8b844_0_2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02b8b84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02b8b844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02b8b84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02b8b844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02b8b84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9d33d5c9_1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9d33d5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02b8b844_0_2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02b8b84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02b8b844_0_2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02b8b84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1639ca6f_2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1639ca6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1639ca6f_2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1639ca6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1639ca6f_2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1639ca6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02b8b844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02b8b8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1639ca6f_2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1639ca6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9dfc7bb3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9dfc7b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9dfc7bb3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9dfc7b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9dfc7bb3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9dfc7b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9dfc7bb3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9dfc7b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9dfc7bb3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9dfc7bb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9d33d5c9_1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9d33d5c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9d33d5c9_1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9d33d5c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1639ca6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1639c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9d33d5c9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9d33d5c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02b8b844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02b8b84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9dfc7bb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9dfc7b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9dfc7bb3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9dfc7bb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9dfc7bb3_0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9dfc7b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9dfc7bb3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9dfc7bb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9dfc7bb3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9dfc7b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9dfc7bb3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9dfc7bb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1639ca6f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1639ca6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9dfc7bb3_1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9dfc7bb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9e5c49fb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9e5c49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9e5c49f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9e5c49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02b8b84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02b8b84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9e5c49fb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9e5c49f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9e5c49fb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c9e5c49f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9e5c49fb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9e5c49f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9e5c49fb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c9e5c49f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362d18a3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362d18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362d18a33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d362d18a3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d362d18a33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d362d18a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362d18a33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362d18a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02b8b844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e02b8b8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9f09d5aa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9f09d5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02b8b844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02b8b84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9f09d5aa_1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9f09d5a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c9f09d5aa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c9f09d5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9f09d5aa_1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9f09d5a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9f09d5aa_1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9f09d5a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9f09d5aa_1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c9f09d5a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c9f09d5aa_1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c9f09d5a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9f09d5aa_1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c9f09d5a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c9f09d5aa_1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c9f09d5a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c9f09d5aa_1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c9f09d5a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c9f09d5aa_4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c9f09d5a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02b8b844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02b8b84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c9f09d5aa_4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c9f09d5a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1639ca6f_1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1639ca6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1639ca6f_1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1639ca6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1639ca6f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1639ca6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02b8b844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02b8b84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1639ca6f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1639ca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bdc20e48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bdc20e4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dc20e481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dc20e48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dc20e481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dc20e4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dc20e481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dc20e48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9.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9.png"/><Relationship Id="rId4" Type="http://schemas.openxmlformats.org/officeDocument/2006/relationships/image" Target="../media/image57.png"/><Relationship Id="rId5"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9.png"/><Relationship Id="rId4"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5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6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8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8.png"/><Relationship Id="rId4" Type="http://schemas.openxmlformats.org/officeDocument/2006/relationships/image" Target="../media/image7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7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7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8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5.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9.png"/><Relationship Id="rId4" Type="http://schemas.openxmlformats.org/officeDocument/2006/relationships/image" Target="../media/image47.png"/><Relationship Id="rId5"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1.png"/><Relationship Id="rId4"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65000" y="2880900"/>
            <a:ext cx="6459600" cy="10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solidFill>
                  <a:srgbClr val="FFFFFF"/>
                </a:solidFill>
                <a:latin typeface="Roboto Condensed"/>
                <a:ea typeface="Roboto Condensed"/>
                <a:cs typeface="Roboto Condensed"/>
                <a:sym typeface="Roboto Condensed"/>
              </a:rPr>
              <a:t>Hierarchical Data Structures</a:t>
            </a:r>
            <a:endParaRPr sz="3500">
              <a:solidFill>
                <a:srgbClr val="FFFFFF"/>
              </a:solidFill>
              <a:latin typeface="Roboto Condensed"/>
              <a:ea typeface="Roboto Condensed"/>
              <a:cs typeface="Roboto Condensed"/>
              <a:sym typeface="Roboto Condensed"/>
            </a:endParaRPr>
          </a:p>
        </p:txBody>
      </p:sp>
      <p:sp>
        <p:nvSpPr>
          <p:cNvPr id="55" name="Google Shape;55;p13"/>
          <p:cNvSpPr txBox="1"/>
          <p:nvPr>
            <p:ph idx="1" type="subTitle"/>
          </p:nvPr>
        </p:nvSpPr>
        <p:spPr>
          <a:xfrm>
            <a:off x="221275" y="3834225"/>
            <a:ext cx="4284900" cy="407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Condensed"/>
                <a:ea typeface="Roboto Condensed"/>
                <a:cs typeface="Roboto Condensed"/>
                <a:sym typeface="Roboto Condensed"/>
              </a:rPr>
              <a:t>CE-1103 Algorithms and Data Structures</a:t>
            </a:r>
            <a:endParaRPr>
              <a:solidFill>
                <a:srgbClr val="FFFFFF"/>
              </a:solidFill>
              <a:latin typeface="Roboto Condensed"/>
              <a:ea typeface="Roboto Condensed"/>
              <a:cs typeface="Roboto Condensed"/>
              <a:sym typeface="Roboto Condensed"/>
            </a:endParaRPr>
          </a:p>
        </p:txBody>
      </p:sp>
      <p:pic>
        <p:nvPicPr>
          <p:cNvPr id="56" name="Google Shape;56;p13"/>
          <p:cNvPicPr preferRelativeResize="0"/>
          <p:nvPr/>
        </p:nvPicPr>
        <p:blipFill rotWithShape="1">
          <a:blip r:embed="rId3">
            <a:alphaModFix/>
          </a:blip>
          <a:srcRect b="0" l="46068" r="16020" t="0"/>
          <a:stretch/>
        </p:blipFill>
        <p:spPr>
          <a:xfrm>
            <a:off x="5677449" y="0"/>
            <a:ext cx="3466552" cy="6858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Trees</a:t>
            </a:r>
            <a:endParaRPr sz="2400"/>
          </a:p>
          <a:p>
            <a:pPr indent="0" lvl="0" marL="0" rtl="0" algn="l">
              <a:spcBef>
                <a:spcPts val="0"/>
              </a:spcBef>
              <a:spcAft>
                <a:spcPts val="0"/>
              </a:spcAft>
              <a:buNone/>
            </a:pPr>
            <a:r>
              <a:rPr lang="en">
                <a:solidFill>
                  <a:srgbClr val="999999"/>
                </a:solidFill>
              </a:rPr>
              <a:t>Applications</a:t>
            </a:r>
            <a:endParaRPr>
              <a:solidFill>
                <a:srgbClr val="999999"/>
              </a:solidFill>
            </a:endParaRPr>
          </a:p>
        </p:txBody>
      </p:sp>
      <p:pic>
        <p:nvPicPr>
          <p:cNvPr id="115" name="Google Shape;115;p22"/>
          <p:cNvPicPr preferRelativeResize="0"/>
          <p:nvPr/>
        </p:nvPicPr>
        <p:blipFill rotWithShape="1">
          <a:blip r:embed="rId3">
            <a:alphaModFix/>
          </a:blip>
          <a:srcRect b="15973" l="0" r="13217" t="0"/>
          <a:stretch/>
        </p:blipFill>
        <p:spPr>
          <a:xfrm>
            <a:off x="5811575" y="4469075"/>
            <a:ext cx="3332425" cy="2388925"/>
          </a:xfrm>
          <a:prstGeom prst="rect">
            <a:avLst/>
          </a:prstGeom>
          <a:noFill/>
          <a:ln>
            <a:noFill/>
          </a:ln>
        </p:spPr>
      </p:pic>
      <p:sp>
        <p:nvSpPr>
          <p:cNvPr id="116" name="Google Shape;116;p22"/>
          <p:cNvSpPr txBox="1"/>
          <p:nvPr>
            <p:ph idx="1" type="body"/>
          </p:nvPr>
        </p:nvSpPr>
        <p:spPr>
          <a:xfrm>
            <a:off x="457200" y="1600200"/>
            <a:ext cx="61674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Compression algorithms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Compilers use trees to represent syntactic expressions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1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887" name="Google Shape;887;p11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to choose a heap instead of an array or linked list?</a:t>
            </a:r>
            <a:endParaRPr/>
          </a:p>
          <a:p>
            <a:pPr indent="-317500" lvl="1" marL="914400" rtl="0" algn="l">
              <a:spcBef>
                <a:spcPts val="0"/>
              </a:spcBef>
              <a:spcAft>
                <a:spcPts val="0"/>
              </a:spcAft>
              <a:buSzPts val="1400"/>
              <a:buChar char="○"/>
            </a:pPr>
            <a:r>
              <a:rPr lang="en"/>
              <a:t>Fast insertion O(logN)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heap is a binary tree with the following characteristics</a:t>
            </a:r>
            <a:endParaRPr/>
          </a:p>
          <a:p>
            <a:pPr indent="-317500" lvl="1" marL="914400" rtl="0" algn="l">
              <a:spcBef>
                <a:spcPts val="0"/>
              </a:spcBef>
              <a:spcAft>
                <a:spcPts val="0"/>
              </a:spcAft>
              <a:buSzPts val="1400"/>
              <a:buChar char="○"/>
            </a:pPr>
            <a:r>
              <a:rPr lang="en"/>
              <a:t>It is complete</a:t>
            </a:r>
            <a:endParaRPr/>
          </a:p>
          <a:p>
            <a:pPr indent="-317500" lvl="1" marL="914400" rtl="0" algn="l">
              <a:spcBef>
                <a:spcPts val="0"/>
              </a:spcBef>
              <a:spcAft>
                <a:spcPts val="0"/>
              </a:spcAft>
              <a:buSzPts val="1400"/>
              <a:buChar char="○"/>
            </a:pPr>
            <a:r>
              <a:rPr lang="en"/>
              <a:t>Implemented as an array</a:t>
            </a:r>
            <a:endParaRPr/>
          </a:p>
          <a:p>
            <a:pPr indent="-317500" lvl="1" marL="914400" rtl="0" algn="l">
              <a:spcBef>
                <a:spcPts val="0"/>
              </a:spcBef>
              <a:spcAft>
                <a:spcPts val="0"/>
              </a:spcAft>
              <a:buSzPts val="1400"/>
              <a:buChar char="○"/>
            </a:pPr>
            <a:r>
              <a:rPr lang="en"/>
              <a:t>Satisfies the heap condition</a:t>
            </a:r>
            <a:endParaRPr/>
          </a:p>
        </p:txBody>
      </p:sp>
      <p:sp>
        <p:nvSpPr>
          <p:cNvPr id="888" name="Google Shape;888;p112"/>
          <p:cNvSpPr/>
          <p:nvPr/>
        </p:nvSpPr>
        <p:spPr>
          <a:xfrm>
            <a:off x="5696700" y="3553975"/>
            <a:ext cx="2990100" cy="2705400"/>
          </a:xfrm>
          <a:prstGeom prst="wedgeRoundRectCallout">
            <a:avLst>
              <a:gd fmla="val -61954" name="adj1"/>
              <a:gd fmla="val 2148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Each node in a heap satisfies the </a:t>
            </a:r>
            <a:r>
              <a:rPr b="1" lang="en" sz="1800">
                <a:latin typeface="Droid Sans"/>
                <a:ea typeface="Droid Sans"/>
                <a:cs typeface="Droid Sans"/>
                <a:sym typeface="Droid Sans"/>
              </a:rPr>
              <a:t>heap condition</a:t>
            </a:r>
            <a:r>
              <a:rPr lang="en" sz="1800">
                <a:latin typeface="Droid Sans"/>
                <a:ea typeface="Droid Sans"/>
                <a:cs typeface="Droid Sans"/>
                <a:sym typeface="Droid Sans"/>
              </a:rPr>
              <a:t>, which means that every node’s key is larger than the key of its children</a:t>
            </a:r>
            <a:endParaRPr sz="1800">
              <a:latin typeface="Droid Sans"/>
              <a:ea typeface="Droid Sans"/>
              <a:cs typeface="Droid Sans"/>
              <a:sym typeface="Droid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1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Completeness</a:t>
            </a:r>
            <a:endParaRPr/>
          </a:p>
        </p:txBody>
      </p:sp>
      <p:pic>
        <p:nvPicPr>
          <p:cNvPr id="894" name="Google Shape;894;p113"/>
          <p:cNvPicPr preferRelativeResize="0"/>
          <p:nvPr/>
        </p:nvPicPr>
        <p:blipFill>
          <a:blip r:embed="rId3">
            <a:alphaModFix/>
          </a:blip>
          <a:stretch>
            <a:fillRect/>
          </a:stretch>
        </p:blipFill>
        <p:spPr>
          <a:xfrm>
            <a:off x="285750" y="2843213"/>
            <a:ext cx="8572500" cy="2238375"/>
          </a:xfrm>
          <a:prstGeom prst="rect">
            <a:avLst/>
          </a:prstGeom>
          <a:noFill/>
          <a:ln>
            <a:noFill/>
          </a:ln>
        </p:spPr>
      </p:pic>
      <p:sp>
        <p:nvSpPr>
          <p:cNvPr id="895" name="Google Shape;895;p113"/>
          <p:cNvSpPr txBox="1"/>
          <p:nvPr/>
        </p:nvSpPr>
        <p:spPr>
          <a:xfrm>
            <a:off x="1127175" y="2348750"/>
            <a:ext cx="30255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Complete</a:t>
            </a:r>
            <a:endParaRPr sz="1800">
              <a:latin typeface="Droid Sans"/>
              <a:ea typeface="Droid Sans"/>
              <a:cs typeface="Droid Sans"/>
              <a:sym typeface="Droid Sans"/>
            </a:endParaRPr>
          </a:p>
        </p:txBody>
      </p:sp>
      <p:sp>
        <p:nvSpPr>
          <p:cNvPr id="896" name="Google Shape;896;p113"/>
          <p:cNvSpPr txBox="1"/>
          <p:nvPr/>
        </p:nvSpPr>
        <p:spPr>
          <a:xfrm>
            <a:off x="5100125" y="2348750"/>
            <a:ext cx="30255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Incomplete</a:t>
            </a:r>
            <a:endParaRPr sz="1800">
              <a:latin typeface="Droid Sans"/>
              <a:ea typeface="Droid Sans"/>
              <a:cs typeface="Droid Sans"/>
              <a:sym typeface="Droid Sans"/>
            </a:endParaRPr>
          </a:p>
        </p:txBody>
      </p:sp>
      <p:sp>
        <p:nvSpPr>
          <p:cNvPr id="897" name="Google Shape;897;p113"/>
          <p:cNvSpPr txBox="1"/>
          <p:nvPr/>
        </p:nvSpPr>
        <p:spPr>
          <a:xfrm>
            <a:off x="4034125" y="1998800"/>
            <a:ext cx="1210200" cy="12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Droid Sans"/>
                <a:ea typeface="Droid Sans"/>
                <a:cs typeface="Droid Sans"/>
                <a:sym typeface="Droid Sans"/>
              </a:rPr>
              <a:t>VS</a:t>
            </a:r>
            <a:endParaRPr b="1" sz="3600">
              <a:latin typeface="Droid Sans"/>
              <a:ea typeface="Droid Sans"/>
              <a:cs typeface="Droid Sans"/>
              <a:sym typeface="Droid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pic>
        <p:nvPicPr>
          <p:cNvPr id="903" name="Google Shape;903;p114"/>
          <p:cNvPicPr preferRelativeResize="0"/>
          <p:nvPr/>
        </p:nvPicPr>
        <p:blipFill>
          <a:blip r:embed="rId3">
            <a:alphaModFix/>
          </a:blip>
          <a:stretch>
            <a:fillRect/>
          </a:stretch>
        </p:blipFill>
        <p:spPr>
          <a:xfrm>
            <a:off x="1552288" y="1458602"/>
            <a:ext cx="6039425" cy="50780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pic>
        <p:nvPicPr>
          <p:cNvPr id="909" name="Google Shape;909;p115"/>
          <p:cNvPicPr preferRelativeResize="0"/>
          <p:nvPr/>
        </p:nvPicPr>
        <p:blipFill>
          <a:blip r:embed="rId3">
            <a:alphaModFix/>
          </a:blip>
          <a:stretch>
            <a:fillRect/>
          </a:stretch>
        </p:blipFill>
        <p:spPr>
          <a:xfrm>
            <a:off x="1552288" y="1458602"/>
            <a:ext cx="6039425" cy="5078076"/>
          </a:xfrm>
          <a:prstGeom prst="rect">
            <a:avLst/>
          </a:prstGeom>
          <a:noFill/>
          <a:ln>
            <a:noFill/>
          </a:ln>
        </p:spPr>
      </p:pic>
      <p:sp>
        <p:nvSpPr>
          <p:cNvPr id="910" name="Google Shape;910;p115"/>
          <p:cNvSpPr/>
          <p:nvPr/>
        </p:nvSpPr>
        <p:spPr>
          <a:xfrm>
            <a:off x="6123400" y="1248825"/>
            <a:ext cx="2909100" cy="1406100"/>
          </a:xfrm>
          <a:prstGeom prst="wedgeRoundRectCallout">
            <a:avLst>
              <a:gd fmla="val -66854" name="adj1"/>
              <a:gd fmla="val 2067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How do you find the parent of any node or the children of a node in a tree like this?</a:t>
            </a:r>
            <a:endParaRPr sz="1800">
              <a:latin typeface="Droid Sans"/>
              <a:ea typeface="Droid Sans"/>
              <a:cs typeface="Droid Sans"/>
              <a:sym typeface="Droid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pic>
        <p:nvPicPr>
          <p:cNvPr id="916" name="Google Shape;916;p116"/>
          <p:cNvPicPr preferRelativeResize="0"/>
          <p:nvPr/>
        </p:nvPicPr>
        <p:blipFill>
          <a:blip r:embed="rId3">
            <a:alphaModFix/>
          </a:blip>
          <a:stretch>
            <a:fillRect/>
          </a:stretch>
        </p:blipFill>
        <p:spPr>
          <a:xfrm>
            <a:off x="1552288" y="1458602"/>
            <a:ext cx="6039425" cy="5078076"/>
          </a:xfrm>
          <a:prstGeom prst="rect">
            <a:avLst/>
          </a:prstGeom>
          <a:noFill/>
          <a:ln>
            <a:noFill/>
          </a:ln>
        </p:spPr>
      </p:pic>
      <p:sp>
        <p:nvSpPr>
          <p:cNvPr id="917" name="Google Shape;917;p116"/>
          <p:cNvSpPr/>
          <p:nvPr/>
        </p:nvSpPr>
        <p:spPr>
          <a:xfrm>
            <a:off x="6979550" y="3186000"/>
            <a:ext cx="1936800" cy="1743300"/>
          </a:xfrm>
          <a:prstGeom prst="wedgeRoundRectCallout">
            <a:avLst>
              <a:gd fmla="val -66854" name="adj1"/>
              <a:gd fmla="val 2067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The parent of any node is </a:t>
            </a:r>
            <a:r>
              <a:rPr b="1" lang="en" sz="1800">
                <a:latin typeface="Droid Sans"/>
                <a:ea typeface="Droid Sans"/>
                <a:cs typeface="Droid Sans"/>
                <a:sym typeface="Droid Sans"/>
              </a:rPr>
              <a:t>(k-1)/2</a:t>
            </a:r>
            <a:r>
              <a:rPr lang="en" sz="1800">
                <a:latin typeface="Droid Sans"/>
                <a:ea typeface="Droid Sans"/>
                <a:cs typeface="Droid Sans"/>
                <a:sym typeface="Droid Sans"/>
              </a:rPr>
              <a:t> where k is the position of the node</a:t>
            </a:r>
            <a:endParaRPr sz="1800">
              <a:latin typeface="Droid Sans"/>
              <a:ea typeface="Droid Sans"/>
              <a:cs typeface="Droid Sans"/>
              <a:sym typeface="Droid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pic>
        <p:nvPicPr>
          <p:cNvPr id="923" name="Google Shape;923;p117"/>
          <p:cNvPicPr preferRelativeResize="0"/>
          <p:nvPr/>
        </p:nvPicPr>
        <p:blipFill>
          <a:blip r:embed="rId3">
            <a:alphaModFix/>
          </a:blip>
          <a:stretch>
            <a:fillRect/>
          </a:stretch>
        </p:blipFill>
        <p:spPr>
          <a:xfrm>
            <a:off x="1552288" y="1458602"/>
            <a:ext cx="6039425" cy="5078076"/>
          </a:xfrm>
          <a:prstGeom prst="rect">
            <a:avLst/>
          </a:prstGeom>
          <a:noFill/>
          <a:ln>
            <a:noFill/>
          </a:ln>
        </p:spPr>
      </p:pic>
      <p:sp>
        <p:nvSpPr>
          <p:cNvPr id="924" name="Google Shape;924;p117"/>
          <p:cNvSpPr/>
          <p:nvPr/>
        </p:nvSpPr>
        <p:spPr>
          <a:xfrm>
            <a:off x="6979550" y="3186000"/>
            <a:ext cx="1936800" cy="1743300"/>
          </a:xfrm>
          <a:prstGeom prst="wedgeRoundRectCallout">
            <a:avLst>
              <a:gd fmla="val -66854" name="adj1"/>
              <a:gd fmla="val 2067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Left child of a node is </a:t>
            </a:r>
            <a:r>
              <a:rPr b="1" lang="en" sz="1800">
                <a:latin typeface="Droid Sans"/>
                <a:ea typeface="Droid Sans"/>
                <a:cs typeface="Droid Sans"/>
                <a:sym typeface="Droid Sans"/>
              </a:rPr>
              <a:t>(k*2)+1</a:t>
            </a:r>
            <a:r>
              <a:rPr lang="en" sz="1800">
                <a:latin typeface="Droid Sans"/>
                <a:ea typeface="Droid Sans"/>
                <a:cs typeface="Droid Sans"/>
                <a:sym typeface="Droid Sans"/>
              </a:rPr>
              <a:t> and right child is </a:t>
            </a:r>
            <a:r>
              <a:rPr b="1" lang="en" sz="1800">
                <a:latin typeface="Droid Sans"/>
                <a:ea typeface="Droid Sans"/>
                <a:cs typeface="Droid Sans"/>
                <a:sym typeface="Droid Sans"/>
              </a:rPr>
              <a:t>(k*2)+2</a:t>
            </a:r>
            <a:endParaRPr b="1" sz="1800">
              <a:latin typeface="Droid Sans"/>
              <a:ea typeface="Droid Sans"/>
              <a:cs typeface="Droid Sans"/>
              <a:sym typeface="Droid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Implementation</a:t>
            </a:r>
            <a:endParaRPr/>
          </a:p>
        </p:txBody>
      </p:sp>
      <p:pic>
        <p:nvPicPr>
          <p:cNvPr id="930" name="Google Shape;930;p118"/>
          <p:cNvPicPr preferRelativeResize="0"/>
          <p:nvPr/>
        </p:nvPicPr>
        <p:blipFill>
          <a:blip r:embed="rId3">
            <a:alphaModFix/>
          </a:blip>
          <a:stretch>
            <a:fillRect/>
          </a:stretch>
        </p:blipFill>
        <p:spPr>
          <a:xfrm>
            <a:off x="1552288" y="1458602"/>
            <a:ext cx="6039425" cy="5078076"/>
          </a:xfrm>
          <a:prstGeom prst="rect">
            <a:avLst/>
          </a:prstGeom>
          <a:noFill/>
          <a:ln>
            <a:noFill/>
          </a:ln>
        </p:spPr>
      </p:pic>
      <p:sp>
        <p:nvSpPr>
          <p:cNvPr id="931" name="Google Shape;931;p118"/>
          <p:cNvSpPr/>
          <p:nvPr/>
        </p:nvSpPr>
        <p:spPr>
          <a:xfrm>
            <a:off x="5989625" y="1340775"/>
            <a:ext cx="2909100" cy="1122000"/>
          </a:xfrm>
          <a:prstGeom prst="wedgeRoundRectCallout">
            <a:avLst>
              <a:gd fmla="val -61954" name="adj1"/>
              <a:gd fmla="val 2148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Maximum value is in the root. </a:t>
            </a:r>
            <a:r>
              <a:rPr b="1" lang="en" sz="1800">
                <a:latin typeface="Droid Sans"/>
                <a:ea typeface="Droid Sans"/>
                <a:cs typeface="Droid Sans"/>
                <a:sym typeface="Droid Sans"/>
              </a:rPr>
              <a:t>Descending-order</a:t>
            </a:r>
            <a:r>
              <a:rPr lang="en" sz="1800">
                <a:latin typeface="Droid Sans"/>
                <a:ea typeface="Droid Sans"/>
                <a:cs typeface="Droid Sans"/>
                <a:sym typeface="Droid Sans"/>
              </a:rPr>
              <a:t> priority queue</a:t>
            </a:r>
            <a:endParaRPr sz="1800">
              <a:latin typeface="Droid Sans"/>
              <a:ea typeface="Droid Sans"/>
              <a:cs typeface="Droid Sans"/>
              <a:sym typeface="Droid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pic>
        <p:nvPicPr>
          <p:cNvPr id="937" name="Google Shape;937;p119"/>
          <p:cNvPicPr preferRelativeResize="0"/>
          <p:nvPr/>
        </p:nvPicPr>
        <p:blipFill>
          <a:blip r:embed="rId3">
            <a:alphaModFix/>
          </a:blip>
          <a:stretch>
            <a:fillRect/>
          </a:stretch>
        </p:blipFill>
        <p:spPr>
          <a:xfrm>
            <a:off x="1552288" y="1458602"/>
            <a:ext cx="6039425" cy="5078076"/>
          </a:xfrm>
          <a:prstGeom prst="rect">
            <a:avLst/>
          </a:prstGeom>
          <a:noFill/>
          <a:ln>
            <a:noFill/>
          </a:ln>
        </p:spPr>
      </p:pic>
      <p:sp>
        <p:nvSpPr>
          <p:cNvPr id="938" name="Google Shape;938;p119"/>
          <p:cNvSpPr/>
          <p:nvPr/>
        </p:nvSpPr>
        <p:spPr>
          <a:xfrm>
            <a:off x="5443825" y="5039525"/>
            <a:ext cx="2909100" cy="1122000"/>
          </a:xfrm>
          <a:prstGeom prst="wedgeRoundRectCallout">
            <a:avLst>
              <a:gd fmla="val -20965" name="adj1"/>
              <a:gd fmla="val -76439"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There is </a:t>
            </a:r>
            <a:r>
              <a:rPr b="1" lang="en" sz="1800">
                <a:latin typeface="Droid Sans"/>
                <a:ea typeface="Droid Sans"/>
                <a:cs typeface="Droid Sans"/>
                <a:sym typeface="Droid Sans"/>
              </a:rPr>
              <a:t>no way to search for a value</a:t>
            </a:r>
            <a:r>
              <a:rPr lang="en" sz="1800">
                <a:latin typeface="Droid Sans"/>
                <a:ea typeface="Droid Sans"/>
                <a:cs typeface="Droid Sans"/>
                <a:sym typeface="Droid Sans"/>
              </a:rPr>
              <a:t> like in a binary search tree </a:t>
            </a:r>
            <a:endParaRPr sz="1800">
              <a:latin typeface="Droid Sans"/>
              <a:ea typeface="Droid Sans"/>
              <a:cs typeface="Droid Sans"/>
              <a:sym typeface="Droid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2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44" name="Google Shape;944;p12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Means removing the node with the maximum key.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Maximum key is always the root, so is easy to find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Removing the root leaves the tree incomplete</a:t>
            </a:r>
            <a:endParaRPr/>
          </a:p>
          <a:p>
            <a:pPr indent="-317500" lvl="1" marL="914400" rtl="0" algn="l">
              <a:spcBef>
                <a:spcPts val="0"/>
              </a:spcBef>
              <a:spcAft>
                <a:spcPts val="0"/>
              </a:spcAft>
              <a:buSzPts val="1400"/>
              <a:buChar char="○"/>
            </a:pPr>
            <a:r>
              <a:rPr lang="en"/>
              <a:t>How to fix it?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50" name="Google Shape;950;p12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Removal in summary:</a:t>
            </a:r>
            <a:endParaRPr/>
          </a:p>
          <a:p>
            <a:pPr indent="-317500" lvl="1" marL="914400" marR="0" rtl="0" algn="l">
              <a:lnSpc>
                <a:spcPct val="100000"/>
              </a:lnSpc>
              <a:spcBef>
                <a:spcPts val="0"/>
              </a:spcBef>
              <a:spcAft>
                <a:spcPts val="0"/>
              </a:spcAft>
              <a:buSzPts val="1400"/>
              <a:buChar char="○"/>
            </a:pPr>
            <a:r>
              <a:rPr lang="en"/>
              <a:t>Remove the root</a:t>
            </a:r>
            <a:endParaRPr/>
          </a:p>
          <a:p>
            <a:pPr indent="-317500" lvl="1" marL="914400" marR="0" rtl="0" algn="l">
              <a:lnSpc>
                <a:spcPct val="100000"/>
              </a:lnSpc>
              <a:spcBef>
                <a:spcPts val="0"/>
              </a:spcBef>
              <a:spcAft>
                <a:spcPts val="0"/>
              </a:spcAft>
              <a:buSzPts val="1400"/>
              <a:buChar char="○"/>
            </a:pPr>
            <a:r>
              <a:rPr lang="en"/>
              <a:t>Move the last node to the root</a:t>
            </a:r>
            <a:endParaRPr/>
          </a:p>
          <a:p>
            <a:pPr indent="-317500" lvl="1" marL="914400" marR="0" rtl="0" algn="l">
              <a:lnSpc>
                <a:spcPct val="100000"/>
              </a:lnSpc>
              <a:spcBef>
                <a:spcPts val="0"/>
              </a:spcBef>
              <a:spcAft>
                <a:spcPts val="0"/>
              </a:spcAft>
              <a:buSzPts val="1400"/>
              <a:buChar char="○"/>
            </a:pPr>
            <a:r>
              <a:rPr lang="en"/>
              <a:t>Trickle the last node down until it is below a larger node and above a smaller one</a:t>
            </a:r>
            <a:endParaRPr/>
          </a:p>
        </p:txBody>
      </p:sp>
      <p:pic>
        <p:nvPicPr>
          <p:cNvPr id="951" name="Google Shape;951;p121"/>
          <p:cNvPicPr preferRelativeResize="0"/>
          <p:nvPr/>
        </p:nvPicPr>
        <p:blipFill rotWithShape="1">
          <a:blip r:embed="rId3">
            <a:alphaModFix/>
          </a:blip>
          <a:srcRect b="0" l="0" r="0" t="16826"/>
          <a:stretch/>
        </p:blipFill>
        <p:spPr>
          <a:xfrm>
            <a:off x="197250" y="3878550"/>
            <a:ext cx="4552950" cy="2598450"/>
          </a:xfrm>
          <a:prstGeom prst="rect">
            <a:avLst/>
          </a:prstGeom>
          <a:noFill/>
          <a:ln>
            <a:noFill/>
          </a:ln>
        </p:spPr>
      </p:pic>
      <p:pic>
        <p:nvPicPr>
          <p:cNvPr id="952" name="Google Shape;952;p121"/>
          <p:cNvPicPr preferRelativeResize="0"/>
          <p:nvPr/>
        </p:nvPicPr>
        <p:blipFill>
          <a:blip r:embed="rId4">
            <a:alphaModFix/>
          </a:blip>
          <a:stretch>
            <a:fillRect/>
          </a:stretch>
        </p:blipFill>
        <p:spPr>
          <a:xfrm>
            <a:off x="4559313" y="3720450"/>
            <a:ext cx="3971925" cy="276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Tree terminology</a:t>
            </a:r>
            <a:endParaRPr/>
          </a:p>
        </p:txBody>
      </p:sp>
      <p:sp>
        <p:nvSpPr>
          <p:cNvPr id="122" name="Google Shape;122;p23"/>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“Walking” from node to node results in a  </a:t>
            </a:r>
            <a:r>
              <a:rPr lang="en">
                <a:solidFill>
                  <a:srgbClr val="000000"/>
                </a:solidFill>
              </a:rPr>
              <a:t>sequence of nodes</a:t>
            </a:r>
            <a:r>
              <a:rPr lang="en"/>
              <a:t>, this is called </a:t>
            </a:r>
            <a:r>
              <a:rPr b="1" lang="en">
                <a:solidFill>
                  <a:srgbClr val="FF0000"/>
                </a:solidFill>
              </a:rPr>
              <a:t>path</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node at the top of the tree is called the root. </a:t>
            </a:r>
            <a:r>
              <a:rPr b="1" lang="en">
                <a:solidFill>
                  <a:srgbClr val="FF0000"/>
                </a:solidFill>
              </a:rPr>
              <a:t>There is only one root</a:t>
            </a:r>
            <a:endParaRPr b="1">
              <a:solidFill>
                <a:srgbClr val="FF0000"/>
              </a:solidFill>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Any node (except the root) has exactly one </a:t>
            </a:r>
            <a:r>
              <a:rPr b="1" lang="en">
                <a:solidFill>
                  <a:srgbClr val="FF0000"/>
                </a:solidFill>
              </a:rPr>
              <a:t>edge</a:t>
            </a:r>
            <a:r>
              <a:rPr lang="en"/>
              <a:t> running upward to another node. The node above is called the </a:t>
            </a:r>
            <a:r>
              <a:rPr b="1" lang="en">
                <a:solidFill>
                  <a:srgbClr val="FF0000"/>
                </a:solidFill>
              </a:rPr>
              <a:t>parent </a:t>
            </a:r>
            <a:r>
              <a:rPr lang="en"/>
              <a:t>of the node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2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58" name="Google Shape;958;p12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Removal in summary:</a:t>
            </a:r>
            <a:endParaRPr/>
          </a:p>
          <a:p>
            <a:pPr indent="-317500" lvl="1" marL="914400" marR="0" rtl="0" algn="l">
              <a:lnSpc>
                <a:spcPct val="100000"/>
              </a:lnSpc>
              <a:spcBef>
                <a:spcPts val="0"/>
              </a:spcBef>
              <a:spcAft>
                <a:spcPts val="0"/>
              </a:spcAft>
              <a:buSzPts val="1400"/>
              <a:buChar char="○"/>
            </a:pPr>
            <a:r>
              <a:rPr lang="en"/>
              <a:t>Remove the root</a:t>
            </a:r>
            <a:endParaRPr/>
          </a:p>
          <a:p>
            <a:pPr indent="-317500" lvl="1" marL="914400" marR="0" rtl="0" algn="l">
              <a:lnSpc>
                <a:spcPct val="100000"/>
              </a:lnSpc>
              <a:spcBef>
                <a:spcPts val="0"/>
              </a:spcBef>
              <a:spcAft>
                <a:spcPts val="0"/>
              </a:spcAft>
              <a:buSzPts val="1400"/>
              <a:buChar char="○"/>
            </a:pPr>
            <a:r>
              <a:rPr lang="en"/>
              <a:t>Move the last node to the root</a:t>
            </a:r>
            <a:endParaRPr/>
          </a:p>
          <a:p>
            <a:pPr indent="-317500" lvl="1" marL="914400" marR="0" rtl="0" algn="l">
              <a:lnSpc>
                <a:spcPct val="100000"/>
              </a:lnSpc>
              <a:spcBef>
                <a:spcPts val="0"/>
              </a:spcBef>
              <a:spcAft>
                <a:spcPts val="0"/>
              </a:spcAft>
              <a:buSzPts val="1400"/>
              <a:buChar char="○"/>
            </a:pPr>
            <a:r>
              <a:rPr lang="en"/>
              <a:t>Trickle the last node down until it is below a larger node and above a smaller one</a:t>
            </a:r>
            <a:endParaRPr/>
          </a:p>
        </p:txBody>
      </p:sp>
      <p:pic>
        <p:nvPicPr>
          <p:cNvPr id="959" name="Google Shape;959;p122"/>
          <p:cNvPicPr preferRelativeResize="0"/>
          <p:nvPr/>
        </p:nvPicPr>
        <p:blipFill rotWithShape="1">
          <a:blip r:embed="rId3">
            <a:alphaModFix/>
          </a:blip>
          <a:srcRect b="0" l="0" r="0" t="16826"/>
          <a:stretch/>
        </p:blipFill>
        <p:spPr>
          <a:xfrm>
            <a:off x="197250" y="3878550"/>
            <a:ext cx="4552950" cy="2598450"/>
          </a:xfrm>
          <a:prstGeom prst="rect">
            <a:avLst/>
          </a:prstGeom>
          <a:noFill/>
          <a:ln>
            <a:noFill/>
          </a:ln>
        </p:spPr>
      </p:pic>
      <p:pic>
        <p:nvPicPr>
          <p:cNvPr id="960" name="Google Shape;960;p122"/>
          <p:cNvPicPr preferRelativeResize="0"/>
          <p:nvPr/>
        </p:nvPicPr>
        <p:blipFill>
          <a:blip r:embed="rId4">
            <a:alphaModFix/>
          </a:blip>
          <a:stretch>
            <a:fillRect/>
          </a:stretch>
        </p:blipFill>
        <p:spPr>
          <a:xfrm>
            <a:off x="4559313" y="3720450"/>
            <a:ext cx="3971925" cy="2762250"/>
          </a:xfrm>
          <a:prstGeom prst="rect">
            <a:avLst/>
          </a:prstGeom>
          <a:noFill/>
          <a:ln>
            <a:noFill/>
          </a:ln>
        </p:spPr>
      </p:pic>
      <p:pic>
        <p:nvPicPr>
          <p:cNvPr id="961" name="Google Shape;961;p122"/>
          <p:cNvPicPr preferRelativeResize="0"/>
          <p:nvPr/>
        </p:nvPicPr>
        <p:blipFill>
          <a:blip r:embed="rId5">
            <a:alphaModFix/>
          </a:blip>
          <a:stretch>
            <a:fillRect/>
          </a:stretch>
        </p:blipFill>
        <p:spPr>
          <a:xfrm>
            <a:off x="2577388" y="1336638"/>
            <a:ext cx="6010275" cy="36671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67" name="Google Shape;967;p12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Removal in summary:</a:t>
            </a:r>
            <a:endParaRPr/>
          </a:p>
          <a:p>
            <a:pPr indent="-317500" lvl="1" marL="914400" marR="0" rtl="0" algn="l">
              <a:lnSpc>
                <a:spcPct val="100000"/>
              </a:lnSpc>
              <a:spcBef>
                <a:spcPts val="0"/>
              </a:spcBef>
              <a:spcAft>
                <a:spcPts val="0"/>
              </a:spcAft>
              <a:buSzPts val="1400"/>
              <a:buChar char="○"/>
            </a:pPr>
            <a:r>
              <a:rPr lang="en"/>
              <a:t>Remove the root</a:t>
            </a:r>
            <a:endParaRPr/>
          </a:p>
          <a:p>
            <a:pPr indent="-317500" lvl="1" marL="914400" marR="0" rtl="0" algn="l">
              <a:lnSpc>
                <a:spcPct val="100000"/>
              </a:lnSpc>
              <a:spcBef>
                <a:spcPts val="0"/>
              </a:spcBef>
              <a:spcAft>
                <a:spcPts val="0"/>
              </a:spcAft>
              <a:buSzPts val="1400"/>
              <a:buChar char="○"/>
            </a:pPr>
            <a:r>
              <a:rPr lang="en"/>
              <a:t>Move the last node to the root</a:t>
            </a:r>
            <a:endParaRPr/>
          </a:p>
          <a:p>
            <a:pPr indent="-317500" lvl="1" marL="914400" marR="0" rtl="0" algn="l">
              <a:lnSpc>
                <a:spcPct val="100000"/>
              </a:lnSpc>
              <a:spcBef>
                <a:spcPts val="0"/>
              </a:spcBef>
              <a:spcAft>
                <a:spcPts val="0"/>
              </a:spcAft>
              <a:buSzPts val="1400"/>
              <a:buChar char="○"/>
            </a:pPr>
            <a:r>
              <a:rPr lang="en"/>
              <a:t>Trickle the last node down until it is below a larger node and above a smaller one</a:t>
            </a:r>
            <a:endParaRPr/>
          </a:p>
        </p:txBody>
      </p:sp>
      <p:pic>
        <p:nvPicPr>
          <p:cNvPr id="968" name="Google Shape;968;p123"/>
          <p:cNvPicPr preferRelativeResize="0"/>
          <p:nvPr/>
        </p:nvPicPr>
        <p:blipFill rotWithShape="1">
          <a:blip r:embed="rId3">
            <a:alphaModFix/>
          </a:blip>
          <a:srcRect b="0" l="0" r="0" t="16826"/>
          <a:stretch/>
        </p:blipFill>
        <p:spPr>
          <a:xfrm>
            <a:off x="197250" y="3878550"/>
            <a:ext cx="4552950" cy="2598450"/>
          </a:xfrm>
          <a:prstGeom prst="rect">
            <a:avLst/>
          </a:prstGeom>
          <a:noFill/>
          <a:ln>
            <a:noFill/>
          </a:ln>
        </p:spPr>
      </p:pic>
      <p:pic>
        <p:nvPicPr>
          <p:cNvPr id="969" name="Google Shape;969;p123"/>
          <p:cNvPicPr preferRelativeResize="0"/>
          <p:nvPr/>
        </p:nvPicPr>
        <p:blipFill>
          <a:blip r:embed="rId4">
            <a:alphaModFix/>
          </a:blip>
          <a:stretch>
            <a:fillRect/>
          </a:stretch>
        </p:blipFill>
        <p:spPr>
          <a:xfrm>
            <a:off x="4559313" y="3720450"/>
            <a:ext cx="3971925" cy="2762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75" name="Google Shape;975;p12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Removal in summary:</a:t>
            </a:r>
            <a:endParaRPr/>
          </a:p>
          <a:p>
            <a:pPr indent="-317500" lvl="1" marL="914400" marR="0" rtl="0" algn="l">
              <a:lnSpc>
                <a:spcPct val="100000"/>
              </a:lnSpc>
              <a:spcBef>
                <a:spcPts val="0"/>
              </a:spcBef>
              <a:spcAft>
                <a:spcPts val="0"/>
              </a:spcAft>
              <a:buSzPts val="1400"/>
              <a:buChar char="○"/>
            </a:pPr>
            <a:r>
              <a:rPr lang="en"/>
              <a:t>Remove the root</a:t>
            </a:r>
            <a:endParaRPr/>
          </a:p>
          <a:p>
            <a:pPr indent="-317500" lvl="1" marL="914400" marR="0" rtl="0" algn="l">
              <a:lnSpc>
                <a:spcPct val="100000"/>
              </a:lnSpc>
              <a:spcBef>
                <a:spcPts val="0"/>
              </a:spcBef>
              <a:spcAft>
                <a:spcPts val="0"/>
              </a:spcAft>
              <a:buSzPts val="1400"/>
              <a:buChar char="○"/>
            </a:pPr>
            <a:r>
              <a:rPr lang="en"/>
              <a:t>Move the last node to the root</a:t>
            </a:r>
            <a:endParaRPr/>
          </a:p>
          <a:p>
            <a:pPr indent="-317500" lvl="1" marL="914400" marR="0" rtl="0" algn="l">
              <a:lnSpc>
                <a:spcPct val="100000"/>
              </a:lnSpc>
              <a:spcBef>
                <a:spcPts val="0"/>
              </a:spcBef>
              <a:spcAft>
                <a:spcPts val="0"/>
              </a:spcAft>
              <a:buSzPts val="1400"/>
              <a:buChar char="○"/>
            </a:pPr>
            <a:r>
              <a:rPr lang="en"/>
              <a:t>Trickle the last node down until it is below a larger node and above a smaller one</a:t>
            </a:r>
            <a:endParaRPr/>
          </a:p>
        </p:txBody>
      </p:sp>
      <p:pic>
        <p:nvPicPr>
          <p:cNvPr id="976" name="Google Shape;976;p124"/>
          <p:cNvPicPr preferRelativeResize="0"/>
          <p:nvPr/>
        </p:nvPicPr>
        <p:blipFill>
          <a:blip r:embed="rId3">
            <a:alphaModFix/>
          </a:blip>
          <a:stretch>
            <a:fillRect/>
          </a:stretch>
        </p:blipFill>
        <p:spPr>
          <a:xfrm>
            <a:off x="95250" y="3815163"/>
            <a:ext cx="8953500" cy="26765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Removal operation</a:t>
            </a:r>
            <a:endParaRPr/>
          </a:p>
        </p:txBody>
      </p:sp>
      <p:sp>
        <p:nvSpPr>
          <p:cNvPr id="982" name="Google Shape;982;p12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Removal in summary:</a:t>
            </a:r>
            <a:endParaRPr/>
          </a:p>
          <a:p>
            <a:pPr indent="-317500" lvl="1" marL="914400" marR="0" rtl="0" algn="l">
              <a:lnSpc>
                <a:spcPct val="100000"/>
              </a:lnSpc>
              <a:spcBef>
                <a:spcPts val="0"/>
              </a:spcBef>
              <a:spcAft>
                <a:spcPts val="0"/>
              </a:spcAft>
              <a:buSzPts val="1400"/>
              <a:buChar char="○"/>
            </a:pPr>
            <a:r>
              <a:rPr lang="en"/>
              <a:t>Remove the root</a:t>
            </a:r>
            <a:endParaRPr/>
          </a:p>
          <a:p>
            <a:pPr indent="-317500" lvl="1" marL="914400" marR="0" rtl="0" algn="l">
              <a:lnSpc>
                <a:spcPct val="100000"/>
              </a:lnSpc>
              <a:spcBef>
                <a:spcPts val="0"/>
              </a:spcBef>
              <a:spcAft>
                <a:spcPts val="0"/>
              </a:spcAft>
              <a:buSzPts val="1400"/>
              <a:buChar char="○"/>
            </a:pPr>
            <a:r>
              <a:rPr lang="en"/>
              <a:t>Move the last node to the root</a:t>
            </a:r>
            <a:endParaRPr/>
          </a:p>
          <a:p>
            <a:pPr indent="-317500" lvl="1" marL="914400" marR="0" rtl="0" algn="l">
              <a:lnSpc>
                <a:spcPct val="100000"/>
              </a:lnSpc>
              <a:spcBef>
                <a:spcPts val="0"/>
              </a:spcBef>
              <a:spcAft>
                <a:spcPts val="0"/>
              </a:spcAft>
              <a:buSzPts val="1400"/>
              <a:buChar char="○"/>
            </a:pPr>
            <a:r>
              <a:rPr lang="en"/>
              <a:t>Trickle the last node down until it is below a larger node and above a smaller one</a:t>
            </a:r>
            <a:endParaRPr/>
          </a:p>
        </p:txBody>
      </p:sp>
      <p:pic>
        <p:nvPicPr>
          <p:cNvPr id="983" name="Google Shape;983;p125"/>
          <p:cNvPicPr preferRelativeResize="0"/>
          <p:nvPr/>
        </p:nvPicPr>
        <p:blipFill>
          <a:blip r:embed="rId3">
            <a:alphaModFix/>
          </a:blip>
          <a:stretch>
            <a:fillRect/>
          </a:stretch>
        </p:blipFill>
        <p:spPr>
          <a:xfrm>
            <a:off x="2390625" y="3896975"/>
            <a:ext cx="4457700" cy="24574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2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operation</a:t>
            </a:r>
            <a:endParaRPr/>
          </a:p>
        </p:txBody>
      </p:sp>
      <p:sp>
        <p:nvSpPr>
          <p:cNvPr id="989" name="Google Shape;989;p12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Uses </a:t>
            </a:r>
            <a:r>
              <a:rPr b="1" lang="en"/>
              <a:t>trickle</a:t>
            </a:r>
            <a:r>
              <a:rPr lang="en"/>
              <a:t> up instead of trickle down</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new node is inserted in the first open position at the end of the array</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problem is that this is likely to violate the heap condition</a:t>
            </a:r>
            <a:endParaRPr/>
          </a:p>
          <a:p>
            <a:pPr indent="-317500" lvl="1" marL="914400" marR="0" rtl="0" algn="l">
              <a:lnSpc>
                <a:spcPct val="100000"/>
              </a:lnSpc>
              <a:spcBef>
                <a:spcPts val="0"/>
              </a:spcBef>
              <a:spcAft>
                <a:spcPts val="0"/>
              </a:spcAft>
              <a:buSzPts val="1400"/>
              <a:buChar char="○"/>
            </a:pPr>
            <a:r>
              <a:rPr lang="en"/>
              <a:t>Trickle up until it is below a node with a larger key and above a node with a smaller key</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operation</a:t>
            </a:r>
            <a:endParaRPr/>
          </a:p>
        </p:txBody>
      </p:sp>
      <p:pic>
        <p:nvPicPr>
          <p:cNvPr id="995" name="Google Shape;995;p127"/>
          <p:cNvPicPr preferRelativeResize="0"/>
          <p:nvPr/>
        </p:nvPicPr>
        <p:blipFill>
          <a:blip r:embed="rId3">
            <a:alphaModFix/>
          </a:blip>
          <a:stretch>
            <a:fillRect/>
          </a:stretch>
        </p:blipFill>
        <p:spPr>
          <a:xfrm>
            <a:off x="741562" y="1368100"/>
            <a:ext cx="7660874" cy="53173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operation</a:t>
            </a:r>
            <a:endParaRPr/>
          </a:p>
        </p:txBody>
      </p:sp>
      <p:pic>
        <p:nvPicPr>
          <p:cNvPr id="1001" name="Google Shape;1001;p128"/>
          <p:cNvPicPr preferRelativeResize="0"/>
          <p:nvPr/>
        </p:nvPicPr>
        <p:blipFill>
          <a:blip r:embed="rId3">
            <a:alphaModFix/>
          </a:blip>
          <a:stretch>
            <a:fillRect/>
          </a:stretch>
        </p:blipFill>
        <p:spPr>
          <a:xfrm>
            <a:off x="1022317" y="1897800"/>
            <a:ext cx="7099374" cy="41296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 operation</a:t>
            </a:r>
            <a:endParaRPr/>
          </a:p>
        </p:txBody>
      </p:sp>
      <p:pic>
        <p:nvPicPr>
          <p:cNvPr id="1007" name="Google Shape;1007;p129"/>
          <p:cNvPicPr preferRelativeResize="0"/>
          <p:nvPr/>
        </p:nvPicPr>
        <p:blipFill>
          <a:blip r:embed="rId3">
            <a:alphaModFix/>
          </a:blip>
          <a:stretch>
            <a:fillRect/>
          </a:stretch>
        </p:blipFill>
        <p:spPr>
          <a:xfrm>
            <a:off x="1022317" y="1897800"/>
            <a:ext cx="7099374" cy="4129625"/>
          </a:xfrm>
          <a:prstGeom prst="rect">
            <a:avLst/>
          </a:prstGeom>
          <a:noFill/>
          <a:ln>
            <a:noFill/>
          </a:ln>
        </p:spPr>
      </p:pic>
      <p:sp>
        <p:nvSpPr>
          <p:cNvPr id="1008" name="Google Shape;1008;p129"/>
          <p:cNvSpPr/>
          <p:nvPr/>
        </p:nvSpPr>
        <p:spPr>
          <a:xfrm>
            <a:off x="5462100" y="1814750"/>
            <a:ext cx="2909100" cy="2053200"/>
          </a:xfrm>
          <a:prstGeom prst="wedgeRoundRectCallout">
            <a:avLst>
              <a:gd fmla="val -61156" name="adj1"/>
              <a:gd fmla="val -18222"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Trickle up</a:t>
            </a:r>
            <a:r>
              <a:rPr lang="en" sz="1800">
                <a:latin typeface="Droid Sans"/>
                <a:ea typeface="Droid Sans"/>
                <a:cs typeface="Droid Sans"/>
                <a:sym typeface="Droid Sans"/>
              </a:rPr>
              <a:t> is easier than trickle down. It does not need to compare the two children</a:t>
            </a:r>
            <a:endParaRPr sz="1800">
              <a:latin typeface="Droid Sans"/>
              <a:ea typeface="Droid Sans"/>
              <a:cs typeface="Droid Sans"/>
              <a:sym typeface="Droid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Swapping vs copying</a:t>
            </a:r>
            <a:endParaRPr/>
          </a:p>
        </p:txBody>
      </p:sp>
      <p:pic>
        <p:nvPicPr>
          <p:cNvPr id="1014" name="Google Shape;1014;p130"/>
          <p:cNvPicPr preferRelativeResize="0"/>
          <p:nvPr/>
        </p:nvPicPr>
        <p:blipFill>
          <a:blip r:embed="rId3">
            <a:alphaModFix/>
          </a:blip>
          <a:stretch>
            <a:fillRect/>
          </a:stretch>
        </p:blipFill>
        <p:spPr>
          <a:xfrm>
            <a:off x="1219200" y="2196275"/>
            <a:ext cx="6705600" cy="33909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implementation</a:t>
            </a:r>
            <a:endParaRPr/>
          </a:p>
        </p:txBody>
      </p:sp>
      <p:graphicFrame>
        <p:nvGraphicFramePr>
          <p:cNvPr id="1020" name="Google Shape;1020;p131"/>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boolean insert(int key)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(currentSize == maxSize)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false;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else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Node newNode = new Node(key);</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heapArray[currentSize] = newNode;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trickleUp(currentSize++);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Tree terminology</a:t>
            </a:r>
            <a:endParaRPr/>
          </a:p>
        </p:txBody>
      </p:sp>
      <p:sp>
        <p:nvSpPr>
          <p:cNvPr id="128" name="Google Shape;128;p24"/>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Any node may have one or more lines running downward to other nodes. These nodes below are called </a:t>
            </a:r>
            <a:r>
              <a:rPr b="1" lang="en">
                <a:solidFill>
                  <a:srgbClr val="FF0000"/>
                </a:solidFill>
              </a:rPr>
              <a:t>children</a:t>
            </a:r>
            <a:endParaRPr b="1">
              <a:solidFill>
                <a:srgbClr val="FF0000"/>
              </a:solidFill>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A node that has no children is called a </a:t>
            </a:r>
            <a:r>
              <a:rPr b="1" lang="en">
                <a:solidFill>
                  <a:srgbClr val="FF0000"/>
                </a:solidFill>
              </a:rPr>
              <a:t>leaf</a:t>
            </a:r>
            <a:endParaRPr b="1">
              <a:solidFill>
                <a:srgbClr val="FF0000"/>
              </a:solidFill>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Any node can be considered to be the root of a </a:t>
            </a:r>
            <a:r>
              <a:rPr b="1" lang="en">
                <a:solidFill>
                  <a:srgbClr val="FF0000"/>
                </a:solidFill>
              </a:rPr>
              <a:t>subtree</a:t>
            </a:r>
            <a:r>
              <a:rPr lang="en"/>
              <a:t>. A subtree contains all descendents of a node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implementation</a:t>
            </a:r>
            <a:endParaRPr/>
          </a:p>
        </p:txBody>
      </p:sp>
      <p:graphicFrame>
        <p:nvGraphicFramePr>
          <p:cNvPr id="1026" name="Google Shape;1026;p132"/>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void trickleUp(int index)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parent = (index-1)/2;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Node bottom = heapArray[index];</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while (index &gt; 0 &amp;&amp;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heapArray[parent].getKey() &lt; bottom.getKey())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heapArray[index] = heapArray[parent];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index = parent;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parent = (parent - 1) /2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heapArray[index] = bottom;</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133"/>
          <p:cNvPicPr preferRelativeResize="0"/>
          <p:nvPr/>
        </p:nvPicPr>
        <p:blipFill rotWithShape="1">
          <a:blip r:embed="rId3">
            <a:alphaModFix/>
          </a:blip>
          <a:srcRect b="16971" l="0" r="22982" t="0"/>
          <a:stretch/>
        </p:blipFill>
        <p:spPr>
          <a:xfrm>
            <a:off x="4264025" y="1625500"/>
            <a:ext cx="4879975" cy="5232500"/>
          </a:xfrm>
          <a:prstGeom prst="rect">
            <a:avLst/>
          </a:prstGeom>
          <a:noFill/>
          <a:ln>
            <a:noFill/>
          </a:ln>
        </p:spPr>
      </p:pic>
      <p:sp>
        <p:nvSpPr>
          <p:cNvPr id="1032" name="Google Shape;1032;p133"/>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N-ary Trees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34"/>
          <p:cNvPicPr preferRelativeResize="0"/>
          <p:nvPr/>
        </p:nvPicPr>
        <p:blipFill>
          <a:blip r:embed="rId3">
            <a:alphaModFix/>
          </a:blip>
          <a:stretch>
            <a:fillRect/>
          </a:stretch>
        </p:blipFill>
        <p:spPr>
          <a:xfrm>
            <a:off x="5338550" y="4251525"/>
            <a:ext cx="3805450" cy="2606475"/>
          </a:xfrm>
          <a:prstGeom prst="rect">
            <a:avLst/>
          </a:prstGeom>
          <a:noFill/>
          <a:ln>
            <a:noFill/>
          </a:ln>
        </p:spPr>
      </p:pic>
      <p:sp>
        <p:nvSpPr>
          <p:cNvPr id="1038" name="Google Shape;1038;p13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n-ary tree?</a:t>
            </a:r>
            <a:endParaRPr/>
          </a:p>
        </p:txBody>
      </p:sp>
      <p:sp>
        <p:nvSpPr>
          <p:cNvPr id="1039" name="Google Shape;1039;p134"/>
          <p:cNvSpPr txBox="1"/>
          <p:nvPr>
            <p:ph idx="1" type="body"/>
          </p:nvPr>
        </p:nvSpPr>
        <p:spPr>
          <a:xfrm>
            <a:off x="457200" y="1600200"/>
            <a:ext cx="68280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the name implies, in an n-ary tree, each node can have </a:t>
            </a:r>
            <a:r>
              <a:rPr b="1" lang="en">
                <a:solidFill>
                  <a:srgbClr val="FF0000"/>
                </a:solidFill>
              </a:rPr>
              <a:t>an arbitrary number of children</a:t>
            </a:r>
            <a:endParaRPr b="1">
              <a:solidFill>
                <a:srgbClr val="FF0000"/>
              </a:solidFill>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Are definitely harder to implement than binary trees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Also called non-binary trees, general trees or k-ary trees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n-ary tree?</a:t>
            </a:r>
            <a:endParaRPr/>
          </a:p>
        </p:txBody>
      </p:sp>
      <p:pic>
        <p:nvPicPr>
          <p:cNvPr id="1045" name="Google Shape;1045;p135"/>
          <p:cNvPicPr preferRelativeResize="0"/>
          <p:nvPr/>
        </p:nvPicPr>
        <p:blipFill>
          <a:blip r:embed="rId3">
            <a:alphaModFix/>
          </a:blip>
          <a:stretch>
            <a:fillRect/>
          </a:stretch>
        </p:blipFill>
        <p:spPr>
          <a:xfrm>
            <a:off x="1364450" y="1673300"/>
            <a:ext cx="6863150" cy="48215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ADT of n-ary trees</a:t>
            </a:r>
            <a:endParaRPr/>
          </a:p>
        </p:txBody>
      </p:sp>
      <p:graphicFrame>
        <p:nvGraphicFramePr>
          <p:cNvPr id="1051" name="Google Shape;1051;p136"/>
          <p:cNvGraphicFramePr/>
          <p:nvPr/>
        </p:nvGraphicFramePr>
        <p:xfrm>
          <a:off x="348075" y="1680225"/>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class GTNode&lt;E&gt;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E getValue();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boolean isLeaf();</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GTNode getParent();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GTNode leftMostChild();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GTNode rightSibling();</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void setValue(E);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void insertFirst(GTNode);</a:t>
                      </a:r>
                      <a:endParaRPr sz="1800">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void insertNext(GTNode);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void removeFirst();</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void removeNext();</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N-ary trees</a:t>
            </a:r>
            <a:endParaRPr/>
          </a:p>
        </p:txBody>
      </p:sp>
      <p:sp>
        <p:nvSpPr>
          <p:cNvPr id="1057" name="Google Shape;1057;p13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to access the children of a tree?</a:t>
            </a:r>
            <a:endParaRPr/>
          </a:p>
          <a:p>
            <a:pPr indent="-317500" lvl="1" marL="914400" rtl="0" algn="l">
              <a:spcBef>
                <a:spcPts val="0"/>
              </a:spcBef>
              <a:spcAft>
                <a:spcPts val="0"/>
              </a:spcAft>
              <a:buSzPts val="1400"/>
              <a:buChar char="○"/>
            </a:pPr>
            <a:r>
              <a:rPr lang="en"/>
              <a:t>Not easy because there is no way to know in advance how many are.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Provide access to the left most child and from that node, provide access to the next sibling to the right</a:t>
            </a:r>
            <a:endParaRPr/>
          </a:p>
          <a:p>
            <a:pPr indent="-317500" lvl="1" marL="914400" rtl="0" algn="l">
              <a:spcBef>
                <a:spcPts val="0"/>
              </a:spcBef>
              <a:spcAft>
                <a:spcPts val="0"/>
              </a:spcAft>
              <a:buSzPts val="1400"/>
              <a:buChar char="○"/>
            </a:pPr>
            <a:r>
              <a:rPr lang="en"/>
              <a:t>Traverse the children as a list of elements</a:t>
            </a:r>
            <a:endParaRPr/>
          </a:p>
          <a:p>
            <a:pPr indent="-317500" lvl="1" marL="914400" rtl="0" algn="l">
              <a:spcBef>
                <a:spcPts val="0"/>
              </a:spcBef>
              <a:spcAft>
                <a:spcPts val="0"/>
              </a:spcAft>
              <a:buSzPts val="1400"/>
              <a:buChar char="○"/>
            </a:pPr>
            <a:r>
              <a:rPr lang="en"/>
              <a:t>This method is called </a:t>
            </a:r>
            <a:r>
              <a:rPr i="1" lang="en"/>
              <a:t>First child/next sibling method</a:t>
            </a:r>
            <a:endParaRPr i="1"/>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N-ary trees</a:t>
            </a:r>
            <a:endParaRPr/>
          </a:p>
        </p:txBody>
      </p:sp>
      <p:pic>
        <p:nvPicPr>
          <p:cNvPr id="1063" name="Google Shape;1063;p138"/>
          <p:cNvPicPr preferRelativeResize="0"/>
          <p:nvPr/>
        </p:nvPicPr>
        <p:blipFill>
          <a:blip r:embed="rId3">
            <a:alphaModFix/>
          </a:blip>
          <a:stretch>
            <a:fillRect/>
          </a:stretch>
        </p:blipFill>
        <p:spPr>
          <a:xfrm>
            <a:off x="1738300" y="2015513"/>
            <a:ext cx="5667375" cy="37242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N-ary trees</a:t>
            </a:r>
            <a:endParaRPr/>
          </a:p>
        </p:txBody>
      </p:sp>
      <p:pic>
        <p:nvPicPr>
          <p:cNvPr id="1069" name="Google Shape;1069;p139"/>
          <p:cNvPicPr preferRelativeResize="0"/>
          <p:nvPr/>
        </p:nvPicPr>
        <p:blipFill rotWithShape="1">
          <a:blip r:embed="rId3">
            <a:alphaModFix/>
          </a:blip>
          <a:srcRect b="0" l="0" r="0" t="6664"/>
          <a:stretch/>
        </p:blipFill>
        <p:spPr>
          <a:xfrm>
            <a:off x="1205513" y="2279900"/>
            <a:ext cx="6732975" cy="30581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0"/>
          <p:cNvSpPr txBox="1"/>
          <p:nvPr>
            <p:ph type="ctrTitle"/>
          </p:nvPr>
        </p:nvSpPr>
        <p:spPr>
          <a:xfrm>
            <a:off x="685800" y="2541473"/>
            <a:ext cx="7772400" cy="154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B-trees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141"/>
          <p:cNvPicPr preferRelativeResize="0"/>
          <p:nvPr/>
        </p:nvPicPr>
        <p:blipFill rotWithShape="1">
          <a:blip r:embed="rId3">
            <a:alphaModFix/>
          </a:blip>
          <a:srcRect b="5410" l="0" r="44030" t="0"/>
          <a:stretch/>
        </p:blipFill>
        <p:spPr>
          <a:xfrm>
            <a:off x="5896625" y="2801250"/>
            <a:ext cx="3247374" cy="4056751"/>
          </a:xfrm>
          <a:prstGeom prst="rect">
            <a:avLst/>
          </a:prstGeom>
          <a:noFill/>
          <a:ln>
            <a:noFill/>
          </a:ln>
        </p:spPr>
      </p:pic>
      <p:sp>
        <p:nvSpPr>
          <p:cNvPr id="1080" name="Google Shape;1080;p14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081" name="Google Shape;1081;p141"/>
          <p:cNvSpPr txBox="1"/>
          <p:nvPr>
            <p:ph idx="1" type="body"/>
          </p:nvPr>
        </p:nvSpPr>
        <p:spPr>
          <a:xfrm>
            <a:off x="457200" y="1600200"/>
            <a:ext cx="57417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trees we have seen so far assume that the entire data structures is in the main memory of the machine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When the data grows, it has to be kept in the disk (at least part of it)</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Tree terminology</a:t>
            </a:r>
            <a:endParaRPr/>
          </a:p>
        </p:txBody>
      </p:sp>
      <p:sp>
        <p:nvSpPr>
          <p:cNvPr id="134" name="Google Shape;134;p25"/>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Nodes with the same parent are called </a:t>
            </a:r>
            <a:r>
              <a:rPr b="1" lang="en">
                <a:solidFill>
                  <a:srgbClr val="FF0000"/>
                </a:solidFill>
              </a:rPr>
              <a:t>siblings</a:t>
            </a:r>
            <a:endParaRPr b="1">
              <a:solidFill>
                <a:srgbClr val="FF0000"/>
              </a:solidFill>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a:t>
            </a:r>
            <a:r>
              <a:rPr b="1" lang="en">
                <a:solidFill>
                  <a:srgbClr val="FF0000"/>
                </a:solidFill>
              </a:rPr>
              <a:t>length </a:t>
            </a:r>
            <a:r>
              <a:rPr lang="en"/>
              <a:t>of a path is the number of edges on the path. There is a path of length zero from every node to itself</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a:t>
            </a:r>
            <a:r>
              <a:rPr b="1" lang="en">
                <a:solidFill>
                  <a:srgbClr val="FF0000"/>
                </a:solidFill>
              </a:rPr>
              <a:t>depth </a:t>
            </a:r>
            <a:r>
              <a:rPr lang="en"/>
              <a:t>of a node is the length of the unique path from the root to the node.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42"/>
          <p:cNvPicPr preferRelativeResize="0"/>
          <p:nvPr/>
        </p:nvPicPr>
        <p:blipFill rotWithShape="1">
          <a:blip r:embed="rId3">
            <a:alphaModFix/>
          </a:blip>
          <a:srcRect b="5410" l="0" r="44030" t="0"/>
          <a:stretch/>
        </p:blipFill>
        <p:spPr>
          <a:xfrm>
            <a:off x="5896625" y="2801250"/>
            <a:ext cx="3247374" cy="4056751"/>
          </a:xfrm>
          <a:prstGeom prst="rect">
            <a:avLst/>
          </a:prstGeom>
          <a:noFill/>
          <a:ln>
            <a:noFill/>
          </a:ln>
        </p:spPr>
      </p:pic>
      <p:sp>
        <p:nvSpPr>
          <p:cNvPr id="1087" name="Google Shape;1087;p14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088" name="Google Shape;1088;p142"/>
          <p:cNvSpPr txBox="1"/>
          <p:nvPr>
            <p:ph idx="1" type="body"/>
          </p:nvPr>
        </p:nvSpPr>
        <p:spPr>
          <a:xfrm>
            <a:off x="457200" y="1600200"/>
            <a:ext cx="66114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Now we are dealing with the latency associated with the disk</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data structures must be optimized to reduce the disk operations or make them as fast as possible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most popular structure for disk bound searching is the B-Tree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4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094" name="Google Shape;1094;p14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B-tree of order </a:t>
            </a:r>
            <a:r>
              <a:rPr i="1" lang="en"/>
              <a:t>m</a:t>
            </a:r>
            <a:r>
              <a:rPr lang="en"/>
              <a:t>, is a </a:t>
            </a:r>
            <a:r>
              <a:rPr i="1" lang="en"/>
              <a:t>m</a:t>
            </a:r>
            <a:r>
              <a:rPr lang="en"/>
              <a:t>-ary tree with the following properties:</a:t>
            </a:r>
            <a:endParaRPr/>
          </a:p>
          <a:p>
            <a:pPr indent="-317500" lvl="1" marL="914400" marR="0" rtl="0" algn="l">
              <a:lnSpc>
                <a:spcPct val="100000"/>
              </a:lnSpc>
              <a:spcBef>
                <a:spcPts val="0"/>
              </a:spcBef>
              <a:spcAft>
                <a:spcPts val="0"/>
              </a:spcAft>
              <a:buSzPts val="1400"/>
              <a:buChar char="○"/>
            </a:pPr>
            <a:r>
              <a:rPr lang="en"/>
              <a:t>All the leaves are at the same level</a:t>
            </a:r>
            <a:endParaRPr/>
          </a:p>
          <a:p>
            <a:pPr indent="-317500" lvl="1" marL="914400" marR="0" rtl="0" algn="l">
              <a:lnSpc>
                <a:spcPct val="100000"/>
              </a:lnSpc>
              <a:spcBef>
                <a:spcPts val="0"/>
              </a:spcBef>
              <a:spcAft>
                <a:spcPts val="0"/>
              </a:spcAft>
              <a:buSzPts val="1400"/>
              <a:buChar char="○"/>
            </a:pPr>
            <a:r>
              <a:rPr lang="en"/>
              <a:t>All internal pages, except the root, have a maximum of </a:t>
            </a:r>
            <a:r>
              <a:rPr i="1" lang="en"/>
              <a:t>m</a:t>
            </a:r>
            <a:r>
              <a:rPr lang="en"/>
              <a:t> branches (non empty) and a minimum of </a:t>
            </a:r>
            <a:r>
              <a:rPr i="1" lang="en"/>
              <a:t>m</a:t>
            </a:r>
            <a:r>
              <a:rPr lang="en"/>
              <a:t>/2 branches</a:t>
            </a:r>
            <a:endParaRPr/>
          </a:p>
          <a:p>
            <a:pPr indent="-317500" lvl="1" marL="914400" marR="0" rtl="0" algn="l">
              <a:lnSpc>
                <a:spcPct val="100000"/>
              </a:lnSpc>
              <a:spcBef>
                <a:spcPts val="0"/>
              </a:spcBef>
              <a:spcAft>
                <a:spcPts val="0"/>
              </a:spcAft>
              <a:buSzPts val="1400"/>
              <a:buChar char="○"/>
            </a:pPr>
            <a:r>
              <a:rPr lang="en"/>
              <a:t>Key count in each internal page is one minus the branch count. Keys divide the branches in a similar way as a search tree</a:t>
            </a:r>
            <a:endParaRPr/>
          </a:p>
          <a:p>
            <a:pPr indent="-317500" lvl="1" marL="914400" marR="0" rtl="0" algn="l">
              <a:lnSpc>
                <a:spcPct val="100000"/>
              </a:lnSpc>
              <a:spcBef>
                <a:spcPts val="0"/>
              </a:spcBef>
              <a:spcAft>
                <a:spcPts val="0"/>
              </a:spcAft>
              <a:buSzPts val="1400"/>
              <a:buChar char="○"/>
            </a:pPr>
            <a:r>
              <a:rPr lang="en"/>
              <a:t>Root has a maximum of m branches but it can have less than 2</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100" name="Google Shape;1100;p14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B-tree is always perfectly balanced</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Nodes are usually called pages</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purpose of a B-Tree is to reduce tree depth, reducing the disk access</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4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What is a B-Tree?</a:t>
            </a:r>
            <a:endParaRPr/>
          </a:p>
        </p:txBody>
      </p:sp>
      <p:pic>
        <p:nvPicPr>
          <p:cNvPr id="1106" name="Google Shape;1106;p145"/>
          <p:cNvPicPr preferRelativeResize="0"/>
          <p:nvPr/>
        </p:nvPicPr>
        <p:blipFill>
          <a:blip r:embed="rId3">
            <a:alphaModFix/>
          </a:blip>
          <a:stretch>
            <a:fillRect/>
          </a:stretch>
        </p:blipFill>
        <p:spPr>
          <a:xfrm>
            <a:off x="237863" y="2435628"/>
            <a:ext cx="8668275" cy="25662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pic>
        <p:nvPicPr>
          <p:cNvPr id="1112" name="Google Shape;1112;p146"/>
          <p:cNvPicPr preferRelativeResize="0"/>
          <p:nvPr/>
        </p:nvPicPr>
        <p:blipFill>
          <a:blip r:embed="rId3">
            <a:alphaModFix/>
          </a:blip>
          <a:stretch>
            <a:fillRect/>
          </a:stretch>
        </p:blipFill>
        <p:spPr>
          <a:xfrm>
            <a:off x="237863" y="2511828"/>
            <a:ext cx="8668275" cy="2566250"/>
          </a:xfrm>
          <a:prstGeom prst="rect">
            <a:avLst/>
          </a:prstGeom>
          <a:noFill/>
          <a:ln>
            <a:noFill/>
          </a:ln>
        </p:spPr>
      </p:pic>
      <p:sp>
        <p:nvSpPr>
          <p:cNvPr id="1113" name="Google Shape;1113;p146"/>
          <p:cNvSpPr/>
          <p:nvPr/>
        </p:nvSpPr>
        <p:spPr>
          <a:xfrm>
            <a:off x="4641500" y="1218550"/>
            <a:ext cx="1741200" cy="1158600"/>
          </a:xfrm>
          <a:prstGeom prst="wedgeRoundRectCallout">
            <a:avLst>
              <a:gd fmla="val -30448" name="adj1"/>
              <a:gd fmla="val 6779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is a B-tree of order 5</a:t>
            </a:r>
            <a:endParaRPr sz="1800">
              <a:latin typeface="Droid Sans"/>
              <a:ea typeface="Droid Sans"/>
              <a:cs typeface="Droid Sans"/>
              <a:sym typeface="Droid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147"/>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19" name="Google Shape;1119;p14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120" name="Google Shape;1120;p147"/>
          <p:cNvSpPr/>
          <p:nvPr/>
        </p:nvSpPr>
        <p:spPr>
          <a:xfrm>
            <a:off x="2150525" y="5001875"/>
            <a:ext cx="1741200" cy="1158600"/>
          </a:xfrm>
          <a:prstGeom prst="wedgeRoundRectCallout">
            <a:avLst>
              <a:gd fmla="val -23144" name="adj1"/>
              <a:gd fmla="val -125326"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Keys are ordered inside the node</a:t>
            </a:r>
            <a:endParaRPr sz="1800">
              <a:latin typeface="Droid Sans"/>
              <a:ea typeface="Droid Sans"/>
              <a:cs typeface="Droid Sans"/>
              <a:sym typeface="Droid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4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pic>
        <p:nvPicPr>
          <p:cNvPr id="1126" name="Google Shape;1126;p148"/>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27" name="Google Shape;1127;p148"/>
          <p:cNvSpPr/>
          <p:nvPr/>
        </p:nvSpPr>
        <p:spPr>
          <a:xfrm>
            <a:off x="4793425" y="4532950"/>
            <a:ext cx="2745600" cy="1744500"/>
          </a:xfrm>
          <a:prstGeom prst="wedgeRoundRectCallout">
            <a:avLst>
              <a:gd fmla="val 16418" name="adj1"/>
              <a:gd fmla="val -69414"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Nodes must be half full to guarantee that the tree does not degenerate into a simple binary tree</a:t>
            </a:r>
            <a:endParaRPr sz="1800">
              <a:latin typeface="Droid Sans"/>
              <a:ea typeface="Droid Sans"/>
              <a:cs typeface="Droid Sans"/>
              <a:sym typeface="Droid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4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pic>
        <p:nvPicPr>
          <p:cNvPr id="1133" name="Google Shape;1133;p149"/>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34" name="Google Shape;1134;p149"/>
          <p:cNvSpPr/>
          <p:nvPr/>
        </p:nvSpPr>
        <p:spPr>
          <a:xfrm>
            <a:off x="4793425" y="4532950"/>
            <a:ext cx="2745600" cy="1744500"/>
          </a:xfrm>
          <a:prstGeom prst="wedgeRoundRectCallout">
            <a:avLst>
              <a:gd fmla="val 16418" name="adj1"/>
              <a:gd fmla="val -69414"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Nodes must be half full to guarantee that the tree does not degenerate into a simple binary tree</a:t>
            </a:r>
            <a:endParaRPr sz="1800">
              <a:latin typeface="Droid Sans"/>
              <a:ea typeface="Droid Sans"/>
              <a:cs typeface="Droid Sans"/>
              <a:sym typeface="Droid Sans"/>
            </a:endParaRPr>
          </a:p>
        </p:txBody>
      </p:sp>
      <p:sp>
        <p:nvSpPr>
          <p:cNvPr id="1135" name="Google Shape;1135;p149"/>
          <p:cNvSpPr/>
          <p:nvPr/>
        </p:nvSpPr>
        <p:spPr>
          <a:xfrm>
            <a:off x="1899775" y="4532950"/>
            <a:ext cx="2745600" cy="1744500"/>
          </a:xfrm>
          <a:prstGeom prst="wedgeRoundRectCallout">
            <a:avLst>
              <a:gd fmla="val 59258" name="adj1"/>
              <a:gd fmla="val -21403"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Half full means: </a:t>
            </a:r>
            <a:r>
              <a:rPr i="1" lang="en" sz="1800">
                <a:latin typeface="Droid Sans"/>
                <a:ea typeface="Droid Sans"/>
                <a:cs typeface="Droid Sans"/>
                <a:sym typeface="Droid Sans"/>
              </a:rPr>
              <a:t>at least M/2 to M children</a:t>
            </a:r>
            <a:endParaRPr i="1" sz="1800">
              <a:latin typeface="Droid Sans"/>
              <a:ea typeface="Droid Sans"/>
              <a:cs typeface="Droid Sans"/>
              <a:sym typeface="Droid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50"/>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41" name="Google Shape;1141;p15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142" name="Google Shape;1142;p150"/>
          <p:cNvSpPr/>
          <p:nvPr/>
        </p:nvSpPr>
        <p:spPr>
          <a:xfrm>
            <a:off x="4585025" y="4598050"/>
            <a:ext cx="2745600" cy="17445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How to choose the order of a B-Tree?</a:t>
            </a:r>
            <a:endParaRPr sz="1800">
              <a:latin typeface="Droid Sans"/>
              <a:ea typeface="Droid Sans"/>
              <a:cs typeface="Droid Sans"/>
              <a:sym typeface="Droid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151"/>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48" name="Google Shape;1148;p15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149" name="Google Shape;1149;p151"/>
          <p:cNvSpPr/>
          <p:nvPr/>
        </p:nvSpPr>
        <p:spPr>
          <a:xfrm>
            <a:off x="2746450" y="3625025"/>
            <a:ext cx="2745600" cy="17445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Choose an order that allows a node to fit in one disk block</a:t>
            </a:r>
            <a:endParaRPr sz="1800">
              <a:latin typeface="Droid Sans"/>
              <a:ea typeface="Droid Sans"/>
              <a:cs typeface="Droid Sans"/>
              <a:sym typeface="Droid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Tree terminology</a:t>
            </a:r>
            <a:endParaRPr/>
          </a:p>
        </p:txBody>
      </p:sp>
      <p:sp>
        <p:nvSpPr>
          <p:cNvPr id="140" name="Google Shape;140;p26"/>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Root is at a </a:t>
            </a:r>
            <a:r>
              <a:rPr b="1" lang="en">
                <a:solidFill>
                  <a:srgbClr val="FF0000"/>
                </a:solidFill>
              </a:rPr>
              <a:t>depth </a:t>
            </a:r>
            <a:r>
              <a:rPr lang="en"/>
              <a:t>of zero</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 </a:t>
            </a:r>
            <a:r>
              <a:rPr b="1" lang="en">
                <a:solidFill>
                  <a:srgbClr val="FF0000"/>
                </a:solidFill>
              </a:rPr>
              <a:t>height </a:t>
            </a:r>
            <a:r>
              <a:rPr lang="en"/>
              <a:t>of a tree is the length of the longest path from the node to a leaf</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152"/>
          <p:cNvPicPr preferRelativeResize="0"/>
          <p:nvPr/>
        </p:nvPicPr>
        <p:blipFill>
          <a:blip r:embed="rId3">
            <a:alphaModFix/>
          </a:blip>
          <a:stretch>
            <a:fillRect/>
          </a:stretch>
        </p:blipFill>
        <p:spPr>
          <a:xfrm>
            <a:off x="237863" y="2435628"/>
            <a:ext cx="8668275" cy="2566250"/>
          </a:xfrm>
          <a:prstGeom prst="rect">
            <a:avLst/>
          </a:prstGeom>
          <a:noFill/>
          <a:ln>
            <a:noFill/>
          </a:ln>
        </p:spPr>
      </p:pic>
      <p:sp>
        <p:nvSpPr>
          <p:cNvPr id="1155" name="Google Shape;1155;p15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B-Tree?</a:t>
            </a:r>
            <a:endParaRPr/>
          </a:p>
        </p:txBody>
      </p:sp>
      <p:sp>
        <p:nvSpPr>
          <p:cNvPr id="1156" name="Google Shape;1156;p152"/>
          <p:cNvSpPr/>
          <p:nvPr/>
        </p:nvSpPr>
        <p:spPr>
          <a:xfrm>
            <a:off x="2746450" y="3625025"/>
            <a:ext cx="2745600" cy="17445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Choose an order that allows a node to fit in one disk block</a:t>
            </a:r>
            <a:endParaRPr sz="1800">
              <a:latin typeface="Droid Sans"/>
              <a:ea typeface="Droid Sans"/>
              <a:cs typeface="Droid Sans"/>
              <a:sym typeface="Droid Sans"/>
            </a:endParaRPr>
          </a:p>
        </p:txBody>
      </p:sp>
      <p:sp>
        <p:nvSpPr>
          <p:cNvPr id="1157" name="Google Shape;1157;p152"/>
          <p:cNvSpPr/>
          <p:nvPr/>
        </p:nvSpPr>
        <p:spPr>
          <a:xfrm>
            <a:off x="3083150" y="5128175"/>
            <a:ext cx="2745600" cy="1241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will depend of the disk</a:t>
            </a:r>
            <a:endParaRPr sz="1800">
              <a:latin typeface="Droid Sans"/>
              <a:ea typeface="Droid Sans"/>
              <a:cs typeface="Droid Sans"/>
              <a:sym typeface="Droid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5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How to represent a page?</a:t>
            </a:r>
            <a:endParaRPr>
              <a:solidFill>
                <a:srgbClr val="B7B7B7"/>
              </a:solidFill>
            </a:endParaRPr>
          </a:p>
        </p:txBody>
      </p:sp>
      <p:graphicFrame>
        <p:nvGraphicFramePr>
          <p:cNvPr id="1163" name="Google Shape;1163;p153"/>
          <p:cNvGraphicFramePr/>
          <p:nvPr/>
        </p:nvGraphicFramePr>
        <p:xfrm>
          <a:off x="348075" y="1680225"/>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class Page&lt;E&gt;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List&lt;E&gt; keys;</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List&lt;Page&lt;E&gt;&gt; branches;</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count;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m;</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
        <p:nvSpPr>
          <p:cNvPr id="1169" name="Google Shape;1169;p15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Keep in mind that B-Trees grow upwards, from the root.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 summary, the insert involves:</a:t>
            </a:r>
            <a:endParaRPr/>
          </a:p>
          <a:p>
            <a:pPr indent="-317500" lvl="1" marL="914400" rtl="0" algn="l">
              <a:spcBef>
                <a:spcPts val="0"/>
              </a:spcBef>
              <a:spcAft>
                <a:spcPts val="0"/>
              </a:spcAft>
              <a:buSzPts val="1400"/>
              <a:buChar char="○"/>
            </a:pPr>
            <a:r>
              <a:rPr lang="en"/>
              <a:t>Search the key to insert in the tree. There will be a search path determined by the keys in the pages</a:t>
            </a:r>
            <a:endParaRPr/>
          </a:p>
          <a:p>
            <a:pPr indent="-317500" lvl="1" marL="914400" rtl="0" algn="l">
              <a:spcBef>
                <a:spcPts val="0"/>
              </a:spcBef>
              <a:spcAft>
                <a:spcPts val="0"/>
              </a:spcAft>
              <a:buSzPts val="1400"/>
              <a:buChar char="○"/>
            </a:pPr>
            <a:r>
              <a:rPr lang="en"/>
              <a:t>If the key is not in the in tree, search path will end in a leave.</a:t>
            </a:r>
            <a:endParaRPr/>
          </a:p>
          <a:p>
            <a:pPr indent="-317500" lvl="1" marL="914400" rtl="0" algn="l">
              <a:spcBef>
                <a:spcPts val="0"/>
              </a:spcBef>
              <a:spcAft>
                <a:spcPts val="0"/>
              </a:spcAft>
              <a:buSzPts val="1400"/>
              <a:buChar char="○"/>
            </a:pPr>
            <a:r>
              <a:rPr lang="en"/>
              <a:t>If the leaf is not full, the insertion is possible</a:t>
            </a:r>
            <a:endParaRPr/>
          </a:p>
          <a:p>
            <a:pPr indent="-317500" lvl="1" marL="914400" rtl="0" algn="l">
              <a:spcBef>
                <a:spcPts val="0"/>
              </a:spcBef>
              <a:spcAft>
                <a:spcPts val="0"/>
              </a:spcAft>
              <a:buSzPts val="1400"/>
              <a:buChar char="○"/>
            </a:pPr>
            <a:r>
              <a:rPr lang="en"/>
              <a:t>If the leaf is full, split starts to happen.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
        <p:nvSpPr>
          <p:cNvPr id="1175" name="Google Shape;1175;p15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Splitting a node involves:</a:t>
            </a:r>
            <a:endParaRPr/>
          </a:p>
          <a:p>
            <a:pPr indent="-317500" lvl="1" marL="914400" marR="0" rtl="0" algn="l">
              <a:lnSpc>
                <a:spcPct val="100000"/>
              </a:lnSpc>
              <a:spcBef>
                <a:spcPts val="0"/>
              </a:spcBef>
              <a:spcAft>
                <a:spcPts val="0"/>
              </a:spcAft>
              <a:buSzPts val="1400"/>
              <a:buChar char="○"/>
            </a:pPr>
            <a:r>
              <a:rPr lang="en"/>
              <a:t>Separate the node in halves in the same level. </a:t>
            </a:r>
            <a:endParaRPr/>
          </a:p>
          <a:p>
            <a:pPr indent="-317500" lvl="1" marL="914400" marR="0" rtl="0" algn="l">
              <a:lnSpc>
                <a:spcPct val="100000"/>
              </a:lnSpc>
              <a:spcBef>
                <a:spcPts val="0"/>
              </a:spcBef>
              <a:spcAft>
                <a:spcPts val="0"/>
              </a:spcAft>
              <a:buSzPts val="1400"/>
              <a:buChar char="○"/>
            </a:pPr>
            <a:r>
              <a:rPr lang="en"/>
              <a:t>Mid key goes upward in the search path repeating the insertion process in the in the precedent node.</a:t>
            </a:r>
            <a:endParaRPr/>
          </a:p>
          <a:p>
            <a:pPr indent="-317500" lvl="1" marL="914400" marR="0" rtl="0" algn="l">
              <a:lnSpc>
                <a:spcPct val="100000"/>
              </a:lnSpc>
              <a:spcBef>
                <a:spcPts val="0"/>
              </a:spcBef>
              <a:spcAft>
                <a:spcPts val="0"/>
              </a:spcAft>
              <a:buSzPts val="1400"/>
              <a:buChar char="○"/>
            </a:pPr>
            <a:r>
              <a:rPr lang="en"/>
              <a:t>The ascension of the mid key can propagate up to the root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6"/>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lang="en" sz="2600"/>
              <a:t>6 11 5 4 8 9 12 21 14 10 19 28 3 17 32 15 16 26 27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181" name="Google Shape;1181;p15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57"/>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a:t>
            </a:r>
            <a:r>
              <a:rPr lang="en" sz="2600"/>
              <a:t>8 9 12 21 14 10 19 28 3 17 32 15 16 26 27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pic>
        <p:nvPicPr>
          <p:cNvPr id="1187" name="Google Shape;1187;p157"/>
          <p:cNvPicPr preferRelativeResize="0"/>
          <p:nvPr/>
        </p:nvPicPr>
        <p:blipFill>
          <a:blip r:embed="rId3">
            <a:alphaModFix/>
          </a:blip>
          <a:stretch>
            <a:fillRect/>
          </a:stretch>
        </p:blipFill>
        <p:spPr>
          <a:xfrm>
            <a:off x="3014875" y="3338650"/>
            <a:ext cx="2468900" cy="1456000"/>
          </a:xfrm>
          <a:prstGeom prst="rect">
            <a:avLst/>
          </a:prstGeom>
          <a:noFill/>
          <a:ln>
            <a:noFill/>
          </a:ln>
        </p:spPr>
      </p:pic>
      <p:sp>
        <p:nvSpPr>
          <p:cNvPr id="1188" name="Google Shape;1188;p157"/>
          <p:cNvSpPr/>
          <p:nvPr/>
        </p:nvSpPr>
        <p:spPr>
          <a:xfrm rot="-5400000">
            <a:off x="18164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58"/>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a:t>
            </a:r>
            <a:r>
              <a:rPr lang="en" sz="2600"/>
              <a:t>8 9 12 21 14 10 19 28 3 17 32 15 16 26 27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pic>
        <p:nvPicPr>
          <p:cNvPr id="1195" name="Google Shape;1195;p158"/>
          <p:cNvPicPr preferRelativeResize="0"/>
          <p:nvPr/>
        </p:nvPicPr>
        <p:blipFill>
          <a:blip r:embed="rId3">
            <a:alphaModFix/>
          </a:blip>
          <a:stretch>
            <a:fillRect/>
          </a:stretch>
        </p:blipFill>
        <p:spPr>
          <a:xfrm>
            <a:off x="3014875" y="3338650"/>
            <a:ext cx="2468900" cy="1456000"/>
          </a:xfrm>
          <a:prstGeom prst="rect">
            <a:avLst/>
          </a:prstGeom>
          <a:noFill/>
          <a:ln>
            <a:noFill/>
          </a:ln>
        </p:spPr>
      </p:pic>
      <p:sp>
        <p:nvSpPr>
          <p:cNvPr id="1196" name="Google Shape;1196;p158"/>
          <p:cNvSpPr/>
          <p:nvPr/>
        </p:nvSpPr>
        <p:spPr>
          <a:xfrm rot="-5400000">
            <a:off x="20450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59"/>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a:t>
            </a:r>
            <a:r>
              <a:rPr lang="en" sz="2600"/>
              <a:t>8 9 12 21 14 10 19 28 3 17 32 15 16 26 27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pic>
        <p:nvPicPr>
          <p:cNvPr id="1203" name="Google Shape;1203;p159"/>
          <p:cNvPicPr preferRelativeResize="0"/>
          <p:nvPr/>
        </p:nvPicPr>
        <p:blipFill>
          <a:blip r:embed="rId3">
            <a:alphaModFix/>
          </a:blip>
          <a:stretch>
            <a:fillRect/>
          </a:stretch>
        </p:blipFill>
        <p:spPr>
          <a:xfrm>
            <a:off x="3014875" y="3338650"/>
            <a:ext cx="2468900" cy="1456000"/>
          </a:xfrm>
          <a:prstGeom prst="rect">
            <a:avLst/>
          </a:prstGeom>
          <a:noFill/>
          <a:ln>
            <a:noFill/>
          </a:ln>
        </p:spPr>
      </p:pic>
      <p:sp>
        <p:nvSpPr>
          <p:cNvPr id="1204" name="Google Shape;1204;p159"/>
          <p:cNvSpPr/>
          <p:nvPr/>
        </p:nvSpPr>
        <p:spPr>
          <a:xfrm rot="-5400000">
            <a:off x="20450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9"/>
          <p:cNvSpPr/>
          <p:nvPr/>
        </p:nvSpPr>
        <p:spPr>
          <a:xfrm>
            <a:off x="2876525" y="4685300"/>
            <a:ext cx="2745600" cy="1241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Node is full, so we need to split</a:t>
            </a:r>
            <a:endParaRPr sz="1800">
              <a:latin typeface="Droid Sans"/>
              <a:ea typeface="Droid Sans"/>
              <a:cs typeface="Droid Sans"/>
              <a:sym typeface="Droid Sans"/>
            </a:endParaRPr>
          </a:p>
        </p:txBody>
      </p:sp>
      <p:sp>
        <p:nvSpPr>
          <p:cNvPr id="1206" name="Google Shape;1206;p15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60"/>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9 12 21 14 10 19 28 3 17 32 15 16 26 27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212" name="Google Shape;1212;p160"/>
          <p:cNvSpPr/>
          <p:nvPr/>
        </p:nvSpPr>
        <p:spPr>
          <a:xfrm rot="-5400000">
            <a:off x="20450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pic>
        <p:nvPicPr>
          <p:cNvPr id="1214" name="Google Shape;1214;p160"/>
          <p:cNvPicPr preferRelativeResize="0"/>
          <p:nvPr/>
        </p:nvPicPr>
        <p:blipFill>
          <a:blip r:embed="rId3">
            <a:alphaModFix/>
          </a:blip>
          <a:stretch>
            <a:fillRect/>
          </a:stretch>
        </p:blipFill>
        <p:spPr>
          <a:xfrm>
            <a:off x="3250869" y="3223950"/>
            <a:ext cx="2642275" cy="12568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61"/>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a:t>
            </a:r>
            <a:r>
              <a:rPr b="1" lang="en" sz="2600"/>
              <a:t>9 12</a:t>
            </a:r>
            <a:r>
              <a:rPr lang="en" sz="2600"/>
              <a:t> 21 14 10 19 28 3 17 32 15 16 26 27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220" name="Google Shape;1220;p161"/>
          <p:cNvSpPr/>
          <p:nvPr/>
        </p:nvSpPr>
        <p:spPr>
          <a:xfrm rot="-5400000">
            <a:off x="26546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pic>
        <p:nvPicPr>
          <p:cNvPr id="1222" name="Google Shape;1222;p161"/>
          <p:cNvPicPr preferRelativeResize="0"/>
          <p:nvPr/>
        </p:nvPicPr>
        <p:blipFill>
          <a:blip r:embed="rId3">
            <a:alphaModFix/>
          </a:blip>
          <a:stretch>
            <a:fillRect/>
          </a:stretch>
        </p:blipFill>
        <p:spPr>
          <a:xfrm>
            <a:off x="2622076" y="3323500"/>
            <a:ext cx="3899850" cy="150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Tree terminology</a:t>
            </a:r>
            <a:endParaRPr/>
          </a:p>
        </p:txBody>
      </p:sp>
      <p:sp>
        <p:nvSpPr>
          <p:cNvPr id="146" name="Google Shape;146;p27"/>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A node is </a:t>
            </a:r>
            <a:r>
              <a:rPr b="1" lang="en">
                <a:solidFill>
                  <a:srgbClr val="FF0000"/>
                </a:solidFill>
              </a:rPr>
              <a:t>visited </a:t>
            </a:r>
            <a:r>
              <a:rPr lang="en"/>
              <a:t>when program control arrives at the node, usually for the purpose of carrying out some operation on the node. If nothing is done on the node, then is not visiting.</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b="1" lang="en">
                <a:solidFill>
                  <a:srgbClr val="FF0000"/>
                </a:solidFill>
              </a:rPr>
              <a:t>Traverse </a:t>
            </a:r>
            <a:r>
              <a:rPr lang="en"/>
              <a:t>a tree is visiting all the nodes in some specific order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62"/>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a:t>
            </a:r>
            <a:r>
              <a:rPr b="1" lang="en" sz="2600"/>
              <a:t>9 12</a:t>
            </a:r>
            <a:r>
              <a:rPr lang="en" sz="2600"/>
              <a:t> </a:t>
            </a:r>
            <a:r>
              <a:rPr b="1" lang="en" sz="2600"/>
              <a:t>21 </a:t>
            </a:r>
            <a:r>
              <a:rPr lang="en" sz="2600"/>
              <a:t>14 10 19 28 3 17 32 15 16 26 27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228" name="Google Shape;1228;p162"/>
          <p:cNvSpPr/>
          <p:nvPr/>
        </p:nvSpPr>
        <p:spPr>
          <a:xfrm rot="-5400000">
            <a:off x="30356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pic>
        <p:nvPicPr>
          <p:cNvPr id="1230" name="Google Shape;1230;p162"/>
          <p:cNvPicPr preferRelativeResize="0"/>
          <p:nvPr/>
        </p:nvPicPr>
        <p:blipFill>
          <a:blip r:embed="rId3">
            <a:alphaModFix/>
          </a:blip>
          <a:stretch>
            <a:fillRect/>
          </a:stretch>
        </p:blipFill>
        <p:spPr>
          <a:xfrm>
            <a:off x="2527320" y="3112550"/>
            <a:ext cx="4089375" cy="15506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63"/>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a:t>
            </a:r>
            <a:r>
              <a:rPr b="1" lang="en" sz="2600"/>
              <a:t>9 12</a:t>
            </a:r>
            <a:r>
              <a:rPr lang="en" sz="2600"/>
              <a:t> </a:t>
            </a:r>
            <a:r>
              <a:rPr b="1" lang="en" sz="2600"/>
              <a:t>21 14 10 19</a:t>
            </a:r>
            <a:r>
              <a:rPr lang="en" sz="2600"/>
              <a:t> </a:t>
            </a:r>
            <a:r>
              <a:rPr b="1" lang="en" sz="2600"/>
              <a:t>28 3 17 32 15</a:t>
            </a:r>
            <a:r>
              <a:rPr lang="en" sz="2600"/>
              <a:t> 16 26 27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236" name="Google Shape;1236;p163"/>
          <p:cNvSpPr/>
          <p:nvPr/>
        </p:nvSpPr>
        <p:spPr>
          <a:xfrm rot="-5400000">
            <a:off x="66170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pic>
        <p:nvPicPr>
          <p:cNvPr id="1238" name="Google Shape;1238;p163"/>
          <p:cNvPicPr preferRelativeResize="0"/>
          <p:nvPr/>
        </p:nvPicPr>
        <p:blipFill>
          <a:blip r:embed="rId3">
            <a:alphaModFix/>
          </a:blip>
          <a:stretch>
            <a:fillRect/>
          </a:stretch>
        </p:blipFill>
        <p:spPr>
          <a:xfrm>
            <a:off x="755250" y="3416924"/>
            <a:ext cx="7633500" cy="14546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4"/>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a:t>
            </a:r>
            <a:r>
              <a:rPr b="1" lang="en" sz="2600"/>
              <a:t>9 12</a:t>
            </a:r>
            <a:r>
              <a:rPr lang="en" sz="2600"/>
              <a:t> </a:t>
            </a:r>
            <a:r>
              <a:rPr b="1" lang="en" sz="2600"/>
              <a:t>21 14 10 19</a:t>
            </a:r>
            <a:r>
              <a:rPr lang="en" sz="2600"/>
              <a:t> </a:t>
            </a:r>
            <a:r>
              <a:rPr b="1" lang="en" sz="2600"/>
              <a:t>28 3 17 32 15</a:t>
            </a:r>
            <a:r>
              <a:rPr lang="en" sz="2600"/>
              <a:t> </a:t>
            </a:r>
            <a:r>
              <a:rPr b="1" lang="en" sz="2600"/>
              <a:t>16 </a:t>
            </a:r>
            <a:r>
              <a:rPr lang="en" sz="2600"/>
              <a:t>26 27</a:t>
            </a:r>
            <a:endParaRPr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pic>
        <p:nvPicPr>
          <p:cNvPr id="1244" name="Google Shape;1244;p164"/>
          <p:cNvPicPr preferRelativeResize="0"/>
          <p:nvPr/>
        </p:nvPicPr>
        <p:blipFill>
          <a:blip r:embed="rId3">
            <a:alphaModFix/>
          </a:blip>
          <a:stretch>
            <a:fillRect/>
          </a:stretch>
        </p:blipFill>
        <p:spPr>
          <a:xfrm>
            <a:off x="851617" y="3212280"/>
            <a:ext cx="7440775" cy="2014925"/>
          </a:xfrm>
          <a:prstGeom prst="rect">
            <a:avLst/>
          </a:prstGeom>
          <a:noFill/>
          <a:ln>
            <a:noFill/>
          </a:ln>
        </p:spPr>
      </p:pic>
      <p:sp>
        <p:nvSpPr>
          <p:cNvPr id="1245" name="Google Shape;1245;p164"/>
          <p:cNvSpPr/>
          <p:nvPr/>
        </p:nvSpPr>
        <p:spPr>
          <a:xfrm rot="-5400000">
            <a:off x="69980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65"/>
          <p:cNvSpPr txBox="1"/>
          <p:nvPr>
            <p:ph idx="1" type="body"/>
          </p:nvPr>
        </p:nvSpPr>
        <p:spPr>
          <a:xfrm>
            <a:off x="457200" y="1600200"/>
            <a:ext cx="8229600" cy="1147800"/>
          </a:xfrm>
          <a:prstGeom prst="rect">
            <a:avLst/>
          </a:prstGeom>
        </p:spPr>
        <p:txBody>
          <a:bodyPr anchorCtr="0" anchor="t" bIns="91425" lIns="91425" spcFirstLastPara="1" rIns="91425" wrap="square" tIns="91425">
            <a:normAutofit/>
          </a:bodyPr>
          <a:lstStyle/>
          <a:p>
            <a:pPr indent="-393700" lvl="0" marL="457200" marR="0" rtl="0" algn="l">
              <a:lnSpc>
                <a:spcPct val="100000"/>
              </a:lnSpc>
              <a:spcBef>
                <a:spcPts val="600"/>
              </a:spcBef>
              <a:spcAft>
                <a:spcPts val="0"/>
              </a:spcAft>
              <a:buSzPts val="2600"/>
              <a:buChar char="●"/>
            </a:pPr>
            <a:r>
              <a:rPr lang="en" sz="2600"/>
              <a:t>Let’s insert the following keys to a B-Tree:</a:t>
            </a:r>
            <a:endParaRPr sz="2600"/>
          </a:p>
          <a:p>
            <a:pPr indent="0" lvl="0" marL="457200" marR="0" rtl="0" algn="l">
              <a:lnSpc>
                <a:spcPct val="100000"/>
              </a:lnSpc>
              <a:spcBef>
                <a:spcPts val="600"/>
              </a:spcBef>
              <a:spcAft>
                <a:spcPts val="0"/>
              </a:spcAft>
              <a:buNone/>
            </a:pPr>
            <a:r>
              <a:rPr b="1" lang="en" sz="2600"/>
              <a:t>6 11 5 4 8</a:t>
            </a:r>
            <a:r>
              <a:rPr lang="en" sz="2600"/>
              <a:t> </a:t>
            </a:r>
            <a:r>
              <a:rPr b="1" lang="en" sz="2600"/>
              <a:t>9 12</a:t>
            </a:r>
            <a:r>
              <a:rPr lang="en" sz="2600"/>
              <a:t> </a:t>
            </a:r>
            <a:r>
              <a:rPr b="1" lang="en" sz="2600"/>
              <a:t>21 14 10 19</a:t>
            </a:r>
            <a:r>
              <a:rPr lang="en" sz="2600"/>
              <a:t> </a:t>
            </a:r>
            <a:r>
              <a:rPr b="1" lang="en" sz="2600"/>
              <a:t>28 3 17 32 15</a:t>
            </a:r>
            <a:r>
              <a:rPr lang="en" sz="2600"/>
              <a:t> </a:t>
            </a:r>
            <a:r>
              <a:rPr b="1" lang="en" sz="2600"/>
              <a:t>16 26 27</a:t>
            </a:r>
            <a:endParaRPr b="1" sz="2600"/>
          </a:p>
          <a:p>
            <a:pPr indent="0" lvl="0" marL="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rtl="0" algn="l">
              <a:spcBef>
                <a:spcPts val="0"/>
              </a:spcBef>
              <a:spcAft>
                <a:spcPts val="1200"/>
              </a:spcAft>
              <a:buNone/>
            </a:pPr>
            <a:r>
              <a:t/>
            </a:r>
            <a:endParaRPr/>
          </a:p>
        </p:txBody>
      </p:sp>
      <p:sp>
        <p:nvSpPr>
          <p:cNvPr id="1252" name="Google Shape;1252;p165"/>
          <p:cNvSpPr/>
          <p:nvPr/>
        </p:nvSpPr>
        <p:spPr>
          <a:xfrm rot="-5400000">
            <a:off x="7836225" y="2826575"/>
            <a:ext cx="625200" cy="208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Insert operation</a:t>
            </a:r>
            <a:endParaRPr>
              <a:solidFill>
                <a:srgbClr val="B7B7B7"/>
              </a:solidFill>
            </a:endParaRPr>
          </a:p>
        </p:txBody>
      </p:sp>
      <p:pic>
        <p:nvPicPr>
          <p:cNvPr id="1254" name="Google Shape;1254;p165"/>
          <p:cNvPicPr preferRelativeResize="0"/>
          <p:nvPr/>
        </p:nvPicPr>
        <p:blipFill>
          <a:blip r:embed="rId3">
            <a:alphaModFix/>
          </a:blip>
          <a:stretch>
            <a:fillRect/>
          </a:stretch>
        </p:blipFill>
        <p:spPr>
          <a:xfrm>
            <a:off x="457206" y="3060856"/>
            <a:ext cx="8229599" cy="3133096"/>
          </a:xfrm>
          <a:prstGeom prst="rect">
            <a:avLst/>
          </a:prstGeom>
          <a:noFill/>
          <a:ln>
            <a:noFill/>
          </a:ln>
        </p:spPr>
      </p:pic>
      <p:sp>
        <p:nvSpPr>
          <p:cNvPr id="1255" name="Google Shape;1255;p165"/>
          <p:cNvSpPr/>
          <p:nvPr/>
        </p:nvSpPr>
        <p:spPr>
          <a:xfrm>
            <a:off x="2507975" y="4626775"/>
            <a:ext cx="759300" cy="31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t>6    11</a:t>
            </a:r>
            <a:endParaRPr sz="15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6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Deletion is analogous to insertion but a little more complicated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Must ensure that a node don’t get too small during deletion (only root is allowed to have less than </a:t>
            </a:r>
            <a:r>
              <a:rPr i="1" lang="en"/>
              <a:t>m</a:t>
            </a:r>
            <a:r>
              <a:rPr lang="en"/>
              <a:t> / 2 keys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There are 3 cases for deleting a key</a:t>
            </a:r>
            <a:endParaRPr/>
          </a:p>
        </p:txBody>
      </p:sp>
      <p:sp>
        <p:nvSpPr>
          <p:cNvPr id="1261" name="Google Shape;1261;p16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a:t>
            </a:r>
            <a:endParaRPr>
              <a:solidFill>
                <a:srgbClr val="B7B7B7"/>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6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a leaf and it have more than (</a:t>
            </a:r>
            <a:r>
              <a:rPr i="1" lang="en"/>
              <a:t>m</a:t>
            </a:r>
            <a:r>
              <a:rPr lang="en"/>
              <a:t> / 2)</a:t>
            </a:r>
            <a:r>
              <a:rPr lang="en"/>
              <a:t> -1</a:t>
            </a:r>
            <a:r>
              <a:rPr lang="en"/>
              <a:t> keys</a:t>
            </a:r>
            <a:endParaRPr/>
          </a:p>
          <a:p>
            <a:pPr indent="-317500" lvl="1" marL="914400" rtl="0" algn="l">
              <a:spcBef>
                <a:spcPts val="0"/>
              </a:spcBef>
              <a:spcAft>
                <a:spcPts val="0"/>
              </a:spcAft>
              <a:buSzPts val="1400"/>
              <a:buChar char="○"/>
            </a:pPr>
            <a:r>
              <a:rPr lang="en"/>
              <a:t>Let’s delete </a:t>
            </a:r>
            <a:r>
              <a:rPr i="1" lang="en"/>
              <a:t>F</a:t>
            </a:r>
            <a:endParaRPr i="1"/>
          </a:p>
        </p:txBody>
      </p:sp>
      <p:sp>
        <p:nvSpPr>
          <p:cNvPr id="1267" name="Google Shape;1267;p16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#1</a:t>
            </a:r>
            <a:endParaRPr>
              <a:solidFill>
                <a:srgbClr val="B7B7B7"/>
              </a:solidFill>
            </a:endParaRPr>
          </a:p>
        </p:txBody>
      </p:sp>
      <p:grpSp>
        <p:nvGrpSpPr>
          <p:cNvPr id="1268" name="Google Shape;1268;p167"/>
          <p:cNvGrpSpPr/>
          <p:nvPr/>
        </p:nvGrpSpPr>
        <p:grpSpPr>
          <a:xfrm>
            <a:off x="0" y="3414237"/>
            <a:ext cx="9143999" cy="2039176"/>
            <a:chOff x="0" y="3490437"/>
            <a:chExt cx="9143999" cy="2039176"/>
          </a:xfrm>
        </p:grpSpPr>
        <p:pic>
          <p:nvPicPr>
            <p:cNvPr id="1269" name="Google Shape;1269;p167"/>
            <p:cNvPicPr preferRelativeResize="0"/>
            <p:nvPr/>
          </p:nvPicPr>
          <p:blipFill>
            <a:blip r:embed="rId3">
              <a:alphaModFix/>
            </a:blip>
            <a:stretch>
              <a:fillRect/>
            </a:stretch>
          </p:blipFill>
          <p:spPr>
            <a:xfrm>
              <a:off x="0" y="3490437"/>
              <a:ext cx="9143999" cy="2039176"/>
            </a:xfrm>
            <a:prstGeom prst="rect">
              <a:avLst/>
            </a:prstGeom>
            <a:noFill/>
            <a:ln>
              <a:noFill/>
            </a:ln>
          </p:spPr>
        </p:pic>
        <p:sp>
          <p:nvSpPr>
            <p:cNvPr id="1270" name="Google Shape;1270;p167"/>
            <p:cNvSpPr/>
            <p:nvPr/>
          </p:nvSpPr>
          <p:spPr>
            <a:xfrm>
              <a:off x="129725" y="3597650"/>
              <a:ext cx="18075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167"/>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6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a leaf and it have more than ROUND(</a:t>
            </a:r>
            <a:r>
              <a:rPr i="1" lang="en"/>
              <a:t>m</a:t>
            </a:r>
            <a:r>
              <a:rPr lang="en"/>
              <a:t> / 2)</a:t>
            </a:r>
            <a:r>
              <a:rPr lang="en"/>
              <a:t> -1 </a:t>
            </a:r>
            <a:r>
              <a:rPr lang="en"/>
              <a:t>keys</a:t>
            </a:r>
            <a:endParaRPr/>
          </a:p>
          <a:p>
            <a:pPr indent="-317500" lvl="1" marL="914400" rtl="0" algn="l">
              <a:spcBef>
                <a:spcPts val="0"/>
              </a:spcBef>
              <a:spcAft>
                <a:spcPts val="0"/>
              </a:spcAft>
              <a:buSzPts val="1400"/>
              <a:buChar char="○"/>
            </a:pPr>
            <a:r>
              <a:rPr lang="en"/>
              <a:t>Let’s delete </a:t>
            </a:r>
            <a:r>
              <a:rPr i="1" lang="en"/>
              <a:t>F</a:t>
            </a:r>
            <a:endParaRPr i="1"/>
          </a:p>
        </p:txBody>
      </p:sp>
      <p:sp>
        <p:nvSpPr>
          <p:cNvPr id="1277" name="Google Shape;1277;p16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#1</a:t>
            </a:r>
            <a:endParaRPr>
              <a:solidFill>
                <a:srgbClr val="B7B7B7"/>
              </a:solidFill>
            </a:endParaRPr>
          </a:p>
        </p:txBody>
      </p:sp>
      <p:sp>
        <p:nvSpPr>
          <p:cNvPr id="1278" name="Google Shape;1278;p168"/>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grpSp>
        <p:nvGrpSpPr>
          <p:cNvPr id="1279" name="Google Shape;1279;p168"/>
          <p:cNvGrpSpPr/>
          <p:nvPr/>
        </p:nvGrpSpPr>
        <p:grpSpPr>
          <a:xfrm>
            <a:off x="0" y="3211738"/>
            <a:ext cx="9144000" cy="2371725"/>
            <a:chOff x="0" y="3211738"/>
            <a:chExt cx="9144000" cy="2371725"/>
          </a:xfrm>
        </p:grpSpPr>
        <p:pic>
          <p:nvPicPr>
            <p:cNvPr id="1280" name="Google Shape;1280;p168"/>
            <p:cNvPicPr preferRelativeResize="0"/>
            <p:nvPr/>
          </p:nvPicPr>
          <p:blipFill>
            <a:blip r:embed="rId3">
              <a:alphaModFix/>
            </a:blip>
            <a:stretch>
              <a:fillRect/>
            </a:stretch>
          </p:blipFill>
          <p:spPr>
            <a:xfrm>
              <a:off x="0" y="3211738"/>
              <a:ext cx="9144000" cy="2371725"/>
            </a:xfrm>
            <a:prstGeom prst="rect">
              <a:avLst/>
            </a:prstGeom>
            <a:noFill/>
            <a:ln>
              <a:noFill/>
            </a:ln>
          </p:spPr>
        </p:pic>
        <p:sp>
          <p:nvSpPr>
            <p:cNvPr id="1281" name="Google Shape;1281;p168"/>
            <p:cNvSpPr/>
            <p:nvPr/>
          </p:nvSpPr>
          <p:spPr>
            <a:xfrm>
              <a:off x="207550" y="3485200"/>
              <a:ext cx="2257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69"/>
          <p:cNvSpPr txBox="1"/>
          <p:nvPr>
            <p:ph idx="1" type="body"/>
          </p:nvPr>
        </p:nvSpPr>
        <p:spPr>
          <a:xfrm>
            <a:off x="533400" y="1752600"/>
            <a:ext cx="82296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M</a:t>
            </a:r>
            <a:endParaRPr i="1"/>
          </a:p>
        </p:txBody>
      </p:sp>
      <p:sp>
        <p:nvSpPr>
          <p:cNvPr id="1287" name="Google Shape;1287;p16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#2a</a:t>
            </a:r>
            <a:endParaRPr>
              <a:solidFill>
                <a:srgbClr val="B7B7B7"/>
              </a:solidFill>
            </a:endParaRPr>
          </a:p>
        </p:txBody>
      </p:sp>
      <p:sp>
        <p:nvSpPr>
          <p:cNvPr id="1288" name="Google Shape;1288;p169"/>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grpSp>
        <p:nvGrpSpPr>
          <p:cNvPr id="1289" name="Google Shape;1289;p169"/>
          <p:cNvGrpSpPr/>
          <p:nvPr/>
        </p:nvGrpSpPr>
        <p:grpSpPr>
          <a:xfrm>
            <a:off x="0" y="3211738"/>
            <a:ext cx="9144000" cy="2371725"/>
            <a:chOff x="0" y="3211738"/>
            <a:chExt cx="9144000" cy="2371725"/>
          </a:xfrm>
        </p:grpSpPr>
        <p:pic>
          <p:nvPicPr>
            <p:cNvPr id="1290" name="Google Shape;1290;p169"/>
            <p:cNvPicPr preferRelativeResize="0"/>
            <p:nvPr/>
          </p:nvPicPr>
          <p:blipFill>
            <a:blip r:embed="rId3">
              <a:alphaModFix/>
            </a:blip>
            <a:stretch>
              <a:fillRect/>
            </a:stretch>
          </p:blipFill>
          <p:spPr>
            <a:xfrm>
              <a:off x="0" y="3211738"/>
              <a:ext cx="9144000" cy="2371725"/>
            </a:xfrm>
            <a:prstGeom prst="rect">
              <a:avLst/>
            </a:prstGeom>
            <a:noFill/>
            <a:ln>
              <a:noFill/>
            </a:ln>
          </p:spPr>
        </p:pic>
        <p:sp>
          <p:nvSpPr>
            <p:cNvPr id="1291" name="Google Shape;1291;p169"/>
            <p:cNvSpPr/>
            <p:nvPr/>
          </p:nvSpPr>
          <p:spPr>
            <a:xfrm>
              <a:off x="207550" y="3485200"/>
              <a:ext cx="2257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169"/>
          <p:cNvSpPr/>
          <p:nvPr/>
        </p:nvSpPr>
        <p:spPr>
          <a:xfrm>
            <a:off x="1170150" y="5583475"/>
            <a:ext cx="2745600" cy="1241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precedes </a:t>
            </a:r>
            <a:r>
              <a:rPr b="1" i="1" lang="en" sz="1800">
                <a:latin typeface="Droid Sans"/>
                <a:ea typeface="Droid Sans"/>
                <a:cs typeface="Droid Sans"/>
                <a:sym typeface="Droid Sans"/>
              </a:rPr>
              <a:t>M</a:t>
            </a:r>
            <a:r>
              <a:rPr b="1" lang="en" sz="1800">
                <a:latin typeface="Droid Sans"/>
                <a:ea typeface="Droid Sans"/>
                <a:cs typeface="Droid Sans"/>
                <a:sym typeface="Droid Sans"/>
              </a:rPr>
              <a:t> and has more than the minimum key count</a:t>
            </a:r>
            <a:endParaRPr sz="1800">
              <a:latin typeface="Droid Sans"/>
              <a:ea typeface="Droid Sans"/>
              <a:cs typeface="Droid Sans"/>
              <a:sym typeface="Droid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7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M</a:t>
            </a:r>
            <a:endParaRPr i="1"/>
          </a:p>
        </p:txBody>
      </p:sp>
      <p:sp>
        <p:nvSpPr>
          <p:cNvPr id="1298" name="Google Shape;1298;p17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#2a</a:t>
            </a:r>
            <a:endParaRPr>
              <a:solidFill>
                <a:srgbClr val="B7B7B7"/>
              </a:solidFill>
            </a:endParaRPr>
          </a:p>
        </p:txBody>
      </p:sp>
      <p:sp>
        <p:nvSpPr>
          <p:cNvPr id="1299" name="Google Shape;1299;p170"/>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grpSp>
        <p:nvGrpSpPr>
          <p:cNvPr id="1300" name="Google Shape;1300;p170"/>
          <p:cNvGrpSpPr/>
          <p:nvPr/>
        </p:nvGrpSpPr>
        <p:grpSpPr>
          <a:xfrm>
            <a:off x="0" y="3211738"/>
            <a:ext cx="9144000" cy="2371725"/>
            <a:chOff x="0" y="3211738"/>
            <a:chExt cx="9144000" cy="2371725"/>
          </a:xfrm>
        </p:grpSpPr>
        <p:pic>
          <p:nvPicPr>
            <p:cNvPr id="1301" name="Google Shape;1301;p170"/>
            <p:cNvPicPr preferRelativeResize="0"/>
            <p:nvPr/>
          </p:nvPicPr>
          <p:blipFill>
            <a:blip r:embed="rId3">
              <a:alphaModFix/>
            </a:blip>
            <a:stretch>
              <a:fillRect/>
            </a:stretch>
          </p:blipFill>
          <p:spPr>
            <a:xfrm>
              <a:off x="0" y="3211738"/>
              <a:ext cx="9144000" cy="2371725"/>
            </a:xfrm>
            <a:prstGeom prst="rect">
              <a:avLst/>
            </a:prstGeom>
            <a:noFill/>
            <a:ln>
              <a:noFill/>
            </a:ln>
          </p:spPr>
        </p:pic>
        <p:sp>
          <p:nvSpPr>
            <p:cNvPr id="1302" name="Google Shape;1302;p170"/>
            <p:cNvSpPr/>
            <p:nvPr/>
          </p:nvSpPr>
          <p:spPr>
            <a:xfrm>
              <a:off x="207550" y="3485200"/>
              <a:ext cx="2257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170"/>
          <p:cNvSpPr/>
          <p:nvPr/>
        </p:nvSpPr>
        <p:spPr>
          <a:xfrm>
            <a:off x="1170150" y="5583475"/>
            <a:ext cx="2745600" cy="1241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Find the key k’ that precedes M. Delete k’ and replace k by k’</a:t>
            </a:r>
            <a:endParaRPr sz="1800">
              <a:latin typeface="Droid Sans"/>
              <a:ea typeface="Droid Sans"/>
              <a:cs typeface="Droid Sans"/>
              <a:sym typeface="Droid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M</a:t>
            </a:r>
            <a:endParaRPr i="1"/>
          </a:p>
        </p:txBody>
      </p:sp>
      <p:sp>
        <p:nvSpPr>
          <p:cNvPr id="1309" name="Google Shape;1309;p17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#2a</a:t>
            </a:r>
            <a:endParaRPr>
              <a:solidFill>
                <a:srgbClr val="B7B7B7"/>
              </a:solidFill>
            </a:endParaRPr>
          </a:p>
        </p:txBody>
      </p:sp>
      <p:sp>
        <p:nvSpPr>
          <p:cNvPr id="1310" name="Google Shape;1310;p171"/>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pic>
        <p:nvPicPr>
          <p:cNvPr id="1311" name="Google Shape;1311;p171"/>
          <p:cNvPicPr preferRelativeResize="0"/>
          <p:nvPr/>
        </p:nvPicPr>
        <p:blipFill>
          <a:blip r:embed="rId3">
            <a:alphaModFix/>
          </a:blip>
          <a:stretch>
            <a:fillRect/>
          </a:stretch>
        </p:blipFill>
        <p:spPr>
          <a:xfrm>
            <a:off x="0" y="3224575"/>
            <a:ext cx="9144001" cy="2268921"/>
          </a:xfrm>
          <a:prstGeom prst="rect">
            <a:avLst/>
          </a:prstGeom>
          <a:noFill/>
          <a:ln>
            <a:noFill/>
          </a:ln>
        </p:spPr>
      </p:pic>
      <p:sp>
        <p:nvSpPr>
          <p:cNvPr id="1312" name="Google Shape;1312;p171"/>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Binary trees</a:t>
            </a:r>
            <a:endParaRPr/>
          </a:p>
        </p:txBody>
      </p:sp>
      <p:pic>
        <p:nvPicPr>
          <p:cNvPr id="152" name="Google Shape;152;p28"/>
          <p:cNvPicPr preferRelativeResize="0"/>
          <p:nvPr/>
        </p:nvPicPr>
        <p:blipFill rotWithShape="1">
          <a:blip r:embed="rId3">
            <a:alphaModFix amt="51000"/>
          </a:blip>
          <a:srcRect b="20426" l="0" r="22851" t="0"/>
          <a:stretch/>
        </p:blipFill>
        <p:spPr>
          <a:xfrm>
            <a:off x="4133825" y="2444725"/>
            <a:ext cx="5010175" cy="441327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Is the mirror case of 2a, but looking for the successor of k in the successor node.</a:t>
            </a:r>
            <a:endParaRPr i="1"/>
          </a:p>
        </p:txBody>
      </p:sp>
      <p:sp>
        <p:nvSpPr>
          <p:cNvPr id="1318" name="Google Shape;1318;p17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#2b</a:t>
            </a:r>
            <a:endParaRPr>
              <a:solidFill>
                <a:srgbClr val="B7B7B7"/>
              </a:solidFill>
            </a:endParaRPr>
          </a:p>
        </p:txBody>
      </p:sp>
      <p:sp>
        <p:nvSpPr>
          <p:cNvPr id="1319" name="Google Shape;1319;p172"/>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20" name="Google Shape;1320;p172"/>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7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G</a:t>
            </a:r>
            <a:endParaRPr/>
          </a:p>
        </p:txBody>
      </p:sp>
      <p:sp>
        <p:nvSpPr>
          <p:cNvPr id="1326" name="Google Shape;1326;p17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#2c</a:t>
            </a:r>
            <a:endParaRPr>
              <a:solidFill>
                <a:srgbClr val="B7B7B7"/>
              </a:solidFill>
            </a:endParaRPr>
          </a:p>
        </p:txBody>
      </p:sp>
      <p:sp>
        <p:nvSpPr>
          <p:cNvPr id="1327" name="Google Shape;1327;p173"/>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28" name="Google Shape;1328;p173"/>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9" name="Google Shape;1329;p173"/>
          <p:cNvPicPr preferRelativeResize="0"/>
          <p:nvPr/>
        </p:nvPicPr>
        <p:blipFill>
          <a:blip r:embed="rId3">
            <a:alphaModFix/>
          </a:blip>
          <a:stretch>
            <a:fillRect/>
          </a:stretch>
        </p:blipFill>
        <p:spPr>
          <a:xfrm>
            <a:off x="0" y="3224575"/>
            <a:ext cx="9144001" cy="2268921"/>
          </a:xfrm>
          <a:prstGeom prst="rect">
            <a:avLst/>
          </a:prstGeom>
          <a:noFill/>
          <a:ln>
            <a:noFill/>
          </a:ln>
        </p:spPr>
      </p:pic>
      <p:sp>
        <p:nvSpPr>
          <p:cNvPr id="1330" name="Google Shape;1330;p173"/>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3"/>
          <p:cNvSpPr/>
          <p:nvPr/>
        </p:nvSpPr>
        <p:spPr>
          <a:xfrm>
            <a:off x="1492050" y="5583475"/>
            <a:ext cx="2423700" cy="929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Droid Sans"/>
                <a:ea typeface="Droid Sans"/>
                <a:cs typeface="Droid Sans"/>
                <a:sym typeface="Droid Sans"/>
              </a:rPr>
              <a:t>This node has the minimum keys</a:t>
            </a:r>
            <a:endParaRPr sz="1800">
              <a:latin typeface="Droid Sans"/>
              <a:ea typeface="Droid Sans"/>
              <a:cs typeface="Droid Sans"/>
              <a:sym typeface="Droid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7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G</a:t>
            </a:r>
            <a:endParaRPr/>
          </a:p>
        </p:txBody>
      </p:sp>
      <p:sp>
        <p:nvSpPr>
          <p:cNvPr id="1337" name="Google Shape;1337;p17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#2c</a:t>
            </a:r>
            <a:endParaRPr>
              <a:solidFill>
                <a:srgbClr val="B7B7B7"/>
              </a:solidFill>
            </a:endParaRPr>
          </a:p>
        </p:txBody>
      </p:sp>
      <p:sp>
        <p:nvSpPr>
          <p:cNvPr id="1338" name="Google Shape;1338;p174"/>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39" name="Google Shape;1339;p174"/>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0" name="Google Shape;1340;p174"/>
          <p:cNvPicPr preferRelativeResize="0"/>
          <p:nvPr/>
        </p:nvPicPr>
        <p:blipFill>
          <a:blip r:embed="rId3">
            <a:alphaModFix/>
          </a:blip>
          <a:stretch>
            <a:fillRect/>
          </a:stretch>
        </p:blipFill>
        <p:spPr>
          <a:xfrm>
            <a:off x="0" y="3224575"/>
            <a:ext cx="9144001" cy="2268921"/>
          </a:xfrm>
          <a:prstGeom prst="rect">
            <a:avLst/>
          </a:prstGeom>
          <a:noFill/>
          <a:ln>
            <a:noFill/>
          </a:ln>
        </p:spPr>
      </p:pic>
      <p:sp>
        <p:nvSpPr>
          <p:cNvPr id="1341" name="Google Shape;1341;p174"/>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4"/>
          <p:cNvSpPr/>
          <p:nvPr/>
        </p:nvSpPr>
        <p:spPr>
          <a:xfrm>
            <a:off x="349050" y="5583475"/>
            <a:ext cx="2423700" cy="929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the minimum keys</a:t>
            </a:r>
            <a:endParaRPr sz="1800">
              <a:latin typeface="Droid Sans"/>
              <a:ea typeface="Droid Sans"/>
              <a:cs typeface="Droid Sans"/>
              <a:sym typeface="Droid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175"/>
          <p:cNvPicPr preferRelativeResize="0"/>
          <p:nvPr/>
        </p:nvPicPr>
        <p:blipFill>
          <a:blip r:embed="rId3">
            <a:alphaModFix/>
          </a:blip>
          <a:stretch>
            <a:fillRect/>
          </a:stretch>
        </p:blipFill>
        <p:spPr>
          <a:xfrm>
            <a:off x="0" y="3356875"/>
            <a:ext cx="9144000" cy="2343873"/>
          </a:xfrm>
          <a:prstGeom prst="rect">
            <a:avLst/>
          </a:prstGeom>
          <a:noFill/>
          <a:ln>
            <a:noFill/>
          </a:ln>
        </p:spPr>
      </p:pic>
      <p:sp>
        <p:nvSpPr>
          <p:cNvPr id="1348" name="Google Shape;1348;p17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not a leaf</a:t>
            </a:r>
            <a:endParaRPr/>
          </a:p>
          <a:p>
            <a:pPr indent="-317500" lvl="1" marL="914400" rtl="0" algn="l">
              <a:spcBef>
                <a:spcPts val="0"/>
              </a:spcBef>
              <a:spcAft>
                <a:spcPts val="0"/>
              </a:spcAft>
              <a:buSzPts val="1400"/>
              <a:buChar char="○"/>
            </a:pPr>
            <a:r>
              <a:rPr lang="en"/>
              <a:t>Let’s delete </a:t>
            </a:r>
            <a:r>
              <a:rPr i="1" lang="en"/>
              <a:t>G</a:t>
            </a:r>
            <a:endParaRPr/>
          </a:p>
        </p:txBody>
      </p:sp>
      <p:sp>
        <p:nvSpPr>
          <p:cNvPr id="1349" name="Google Shape;1349;p17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#2c</a:t>
            </a:r>
            <a:endParaRPr>
              <a:solidFill>
                <a:srgbClr val="B7B7B7"/>
              </a:solidFill>
            </a:endParaRPr>
          </a:p>
        </p:txBody>
      </p:sp>
      <p:sp>
        <p:nvSpPr>
          <p:cNvPr id="1350" name="Google Shape;1350;p175"/>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51" name="Google Shape;1351;p175"/>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5"/>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7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a:t>
            </a:r>
            <a:r>
              <a:rPr i="1" lang="en"/>
              <a:t>k</a:t>
            </a:r>
            <a:r>
              <a:rPr lang="en"/>
              <a:t> is in a node </a:t>
            </a:r>
            <a:r>
              <a:rPr i="1" lang="en"/>
              <a:t>x</a:t>
            </a:r>
            <a:r>
              <a:rPr lang="en"/>
              <a:t> which is a leaf but its root has the minimum keys ((</a:t>
            </a:r>
            <a:r>
              <a:rPr i="1" lang="en"/>
              <a:t>m</a:t>
            </a:r>
            <a:r>
              <a:rPr lang="en"/>
              <a:t>/2) -1) then we have two cases:</a:t>
            </a:r>
            <a:endParaRPr/>
          </a:p>
        </p:txBody>
      </p:sp>
      <p:sp>
        <p:nvSpPr>
          <p:cNvPr id="1358" name="Google Shape;1358;p17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t>
            </a:r>
            <a:endParaRPr>
              <a:solidFill>
                <a:srgbClr val="B7B7B7"/>
              </a:solidFill>
            </a:endParaRPr>
          </a:p>
        </p:txBody>
      </p:sp>
      <p:sp>
        <p:nvSpPr>
          <p:cNvPr id="1359" name="Google Shape;1359;p176"/>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60" name="Google Shape;1360;p176"/>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6"/>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77"/>
          <p:cNvSpPr txBox="1"/>
          <p:nvPr>
            <p:ph idx="1" type="body"/>
          </p:nvPr>
        </p:nvSpPr>
        <p:spPr>
          <a:xfrm>
            <a:off x="457200" y="1676400"/>
            <a:ext cx="8229600" cy="49677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D</a:t>
            </a:r>
            <a:endParaRPr i="1"/>
          </a:p>
        </p:txBody>
      </p:sp>
      <p:sp>
        <p:nvSpPr>
          <p:cNvPr id="1367" name="Google Shape;1367;p17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a:t>
            </a:r>
            <a:endParaRPr>
              <a:solidFill>
                <a:srgbClr val="B7B7B7"/>
              </a:solidFill>
            </a:endParaRPr>
          </a:p>
        </p:txBody>
      </p:sp>
      <p:sp>
        <p:nvSpPr>
          <p:cNvPr id="1368" name="Google Shape;1368;p177"/>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69" name="Google Shape;1369;p177"/>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77"/>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1" name="Google Shape;1371;p177"/>
          <p:cNvPicPr preferRelativeResize="0"/>
          <p:nvPr/>
        </p:nvPicPr>
        <p:blipFill>
          <a:blip r:embed="rId3">
            <a:alphaModFix/>
          </a:blip>
          <a:stretch>
            <a:fillRect/>
          </a:stretch>
        </p:blipFill>
        <p:spPr>
          <a:xfrm>
            <a:off x="0" y="2518675"/>
            <a:ext cx="9144000" cy="2343873"/>
          </a:xfrm>
          <a:prstGeom prst="rect">
            <a:avLst/>
          </a:prstGeom>
          <a:noFill/>
          <a:ln>
            <a:noFill/>
          </a:ln>
        </p:spPr>
      </p:pic>
      <p:sp>
        <p:nvSpPr>
          <p:cNvPr id="1372" name="Google Shape;1372;p177"/>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7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D</a:t>
            </a:r>
            <a:endParaRPr i="1"/>
          </a:p>
        </p:txBody>
      </p:sp>
      <p:sp>
        <p:nvSpPr>
          <p:cNvPr id="1378" name="Google Shape;1378;p17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a:t>
            </a:r>
            <a:endParaRPr>
              <a:solidFill>
                <a:srgbClr val="B7B7B7"/>
              </a:solidFill>
            </a:endParaRPr>
          </a:p>
        </p:txBody>
      </p:sp>
      <p:sp>
        <p:nvSpPr>
          <p:cNvPr id="1379" name="Google Shape;1379;p178"/>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80" name="Google Shape;1380;p178"/>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8"/>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2" name="Google Shape;1382;p178"/>
          <p:cNvPicPr preferRelativeResize="0"/>
          <p:nvPr/>
        </p:nvPicPr>
        <p:blipFill>
          <a:blip r:embed="rId3">
            <a:alphaModFix/>
          </a:blip>
          <a:stretch>
            <a:fillRect/>
          </a:stretch>
        </p:blipFill>
        <p:spPr>
          <a:xfrm>
            <a:off x="0" y="2518675"/>
            <a:ext cx="9144000" cy="2343873"/>
          </a:xfrm>
          <a:prstGeom prst="rect">
            <a:avLst/>
          </a:prstGeom>
          <a:noFill/>
          <a:ln>
            <a:noFill/>
          </a:ln>
        </p:spPr>
      </p:pic>
      <p:sp>
        <p:nvSpPr>
          <p:cNvPr id="1383" name="Google Shape;1383;p178"/>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78"/>
          <p:cNvSpPr/>
          <p:nvPr/>
        </p:nvSpPr>
        <p:spPr>
          <a:xfrm>
            <a:off x="2330250" y="4897675"/>
            <a:ext cx="2423700" cy="929400"/>
          </a:xfrm>
          <a:prstGeom prst="wedgeRoundRectCallout">
            <a:avLst>
              <a:gd fmla="val 20215" name="adj1"/>
              <a:gd fmla="val -7090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the minimum keys</a:t>
            </a:r>
            <a:endParaRPr sz="1800">
              <a:latin typeface="Droid Sans"/>
              <a:ea typeface="Droid Sans"/>
              <a:cs typeface="Droid Sans"/>
              <a:sym typeface="Droid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7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D</a:t>
            </a:r>
            <a:endParaRPr i="1"/>
          </a:p>
        </p:txBody>
      </p:sp>
      <p:sp>
        <p:nvSpPr>
          <p:cNvPr id="1390" name="Google Shape;1390;p17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a:t>
            </a:r>
            <a:endParaRPr>
              <a:solidFill>
                <a:srgbClr val="B7B7B7"/>
              </a:solidFill>
            </a:endParaRPr>
          </a:p>
        </p:txBody>
      </p:sp>
      <p:sp>
        <p:nvSpPr>
          <p:cNvPr id="1391" name="Google Shape;1391;p179"/>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392" name="Google Shape;1392;p179"/>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79"/>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4" name="Google Shape;1394;p179"/>
          <p:cNvPicPr preferRelativeResize="0"/>
          <p:nvPr/>
        </p:nvPicPr>
        <p:blipFill>
          <a:blip r:embed="rId3">
            <a:alphaModFix/>
          </a:blip>
          <a:stretch>
            <a:fillRect/>
          </a:stretch>
        </p:blipFill>
        <p:spPr>
          <a:xfrm>
            <a:off x="0" y="2518675"/>
            <a:ext cx="9144000" cy="2343873"/>
          </a:xfrm>
          <a:prstGeom prst="rect">
            <a:avLst/>
          </a:prstGeom>
          <a:noFill/>
          <a:ln>
            <a:noFill/>
          </a:ln>
        </p:spPr>
      </p:pic>
      <p:sp>
        <p:nvSpPr>
          <p:cNvPr id="1395" name="Google Shape;1395;p179"/>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79"/>
          <p:cNvSpPr/>
          <p:nvPr/>
        </p:nvSpPr>
        <p:spPr>
          <a:xfrm>
            <a:off x="577650" y="4897675"/>
            <a:ext cx="2423700" cy="929400"/>
          </a:xfrm>
          <a:prstGeom prst="wedgeRoundRectCallout">
            <a:avLst>
              <a:gd fmla="val -24390" name="adj1"/>
              <a:gd fmla="val -72428"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the minimum keys</a:t>
            </a:r>
            <a:endParaRPr sz="1800">
              <a:latin typeface="Droid Sans"/>
              <a:ea typeface="Droid Sans"/>
              <a:cs typeface="Droid Sans"/>
              <a:sym typeface="Droid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D</a:t>
            </a:r>
            <a:endParaRPr i="1"/>
          </a:p>
        </p:txBody>
      </p:sp>
      <p:sp>
        <p:nvSpPr>
          <p:cNvPr id="1402" name="Google Shape;1402;p18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a:t>
            </a:r>
            <a:endParaRPr>
              <a:solidFill>
                <a:srgbClr val="B7B7B7"/>
              </a:solidFill>
            </a:endParaRPr>
          </a:p>
        </p:txBody>
      </p:sp>
      <p:sp>
        <p:nvSpPr>
          <p:cNvPr id="1403" name="Google Shape;1403;p180"/>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04" name="Google Shape;1404;p180"/>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0"/>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6" name="Google Shape;1406;p180"/>
          <p:cNvPicPr preferRelativeResize="0"/>
          <p:nvPr/>
        </p:nvPicPr>
        <p:blipFill>
          <a:blip r:embed="rId3">
            <a:alphaModFix/>
          </a:blip>
          <a:stretch>
            <a:fillRect/>
          </a:stretch>
        </p:blipFill>
        <p:spPr>
          <a:xfrm>
            <a:off x="0" y="2518675"/>
            <a:ext cx="9144000" cy="2343873"/>
          </a:xfrm>
          <a:prstGeom prst="rect">
            <a:avLst/>
          </a:prstGeom>
          <a:noFill/>
          <a:ln>
            <a:noFill/>
          </a:ln>
        </p:spPr>
      </p:pic>
      <p:sp>
        <p:nvSpPr>
          <p:cNvPr id="1407" name="Google Shape;1407;p180"/>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0"/>
          <p:cNvSpPr/>
          <p:nvPr/>
        </p:nvSpPr>
        <p:spPr>
          <a:xfrm>
            <a:off x="1568250" y="4135675"/>
            <a:ext cx="2423700" cy="929400"/>
          </a:xfrm>
          <a:prstGeom prst="wedgeRoundRectCallout">
            <a:avLst>
              <a:gd fmla="val -20117" name="adj1"/>
              <a:gd fmla="val -75931"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the minimum keys</a:t>
            </a:r>
            <a:endParaRPr sz="1800">
              <a:latin typeface="Droid Sans"/>
              <a:ea typeface="Droid Sans"/>
              <a:cs typeface="Droid Sans"/>
              <a:sym typeface="Droid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8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D</a:t>
            </a:r>
            <a:endParaRPr i="1"/>
          </a:p>
        </p:txBody>
      </p:sp>
      <p:sp>
        <p:nvSpPr>
          <p:cNvPr id="1414" name="Google Shape;1414;p18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#3a</a:t>
            </a:r>
            <a:endParaRPr>
              <a:solidFill>
                <a:srgbClr val="B7B7B7"/>
              </a:solidFill>
            </a:endParaRPr>
          </a:p>
        </p:txBody>
      </p:sp>
      <p:sp>
        <p:nvSpPr>
          <p:cNvPr id="1415" name="Google Shape;1415;p181"/>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16" name="Google Shape;1416;p181"/>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1"/>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1"/>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9" name="Google Shape;1419;p181"/>
          <p:cNvPicPr preferRelativeResize="0"/>
          <p:nvPr/>
        </p:nvPicPr>
        <p:blipFill>
          <a:blip r:embed="rId3">
            <a:alphaModFix/>
          </a:blip>
          <a:stretch>
            <a:fillRect/>
          </a:stretch>
        </p:blipFill>
        <p:spPr>
          <a:xfrm>
            <a:off x="0" y="2453858"/>
            <a:ext cx="9160711" cy="2499787"/>
          </a:xfrm>
          <a:prstGeom prst="rect">
            <a:avLst/>
          </a:prstGeom>
          <a:noFill/>
          <a:ln>
            <a:noFill/>
          </a:ln>
        </p:spPr>
      </p:pic>
      <p:sp>
        <p:nvSpPr>
          <p:cNvPr id="1420" name="Google Shape;1420;p181"/>
          <p:cNvSpPr/>
          <p:nvPr/>
        </p:nvSpPr>
        <p:spPr>
          <a:xfrm>
            <a:off x="351700" y="25708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binary tree?</a:t>
            </a:r>
            <a:endParaRPr/>
          </a:p>
        </p:txBody>
      </p:sp>
      <p:sp>
        <p:nvSpPr>
          <p:cNvPr id="158" name="Google Shape;158;p2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a tree where each node can have </a:t>
            </a:r>
            <a:r>
              <a:rPr b="1" lang="en">
                <a:solidFill>
                  <a:srgbClr val="FF0000"/>
                </a:solidFill>
              </a:rPr>
              <a:t>at most</a:t>
            </a:r>
            <a:r>
              <a:rPr lang="en"/>
              <a:t> two children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two children are called the </a:t>
            </a:r>
            <a:r>
              <a:rPr b="1" lang="en">
                <a:solidFill>
                  <a:srgbClr val="FF0000"/>
                </a:solidFill>
              </a:rPr>
              <a:t>left child</a:t>
            </a:r>
            <a:r>
              <a:rPr lang="en"/>
              <a:t> and the </a:t>
            </a:r>
            <a:r>
              <a:rPr b="1" lang="en">
                <a:solidFill>
                  <a:srgbClr val="FF0000"/>
                </a:solidFill>
              </a:rPr>
              <a:t>right child	</a:t>
            </a:r>
            <a:endParaRPr b="1">
              <a:solidFill>
                <a:srgbClr val="FF0000"/>
              </a:solidFill>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the left child node key is smaller than the key of the parent and the right child key is greater, the tree is </a:t>
            </a:r>
            <a:r>
              <a:rPr b="1" lang="en">
                <a:solidFill>
                  <a:srgbClr val="FF0000"/>
                </a:solidFill>
              </a:rPr>
              <a:t>called binary search tree (BST)</a:t>
            </a:r>
            <a:endParaRPr b="1">
              <a:solidFill>
                <a:srgbClr val="FF0000"/>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8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B</a:t>
            </a:r>
            <a:endParaRPr i="1"/>
          </a:p>
        </p:txBody>
      </p:sp>
      <p:sp>
        <p:nvSpPr>
          <p:cNvPr id="1426" name="Google Shape;1426;p18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#3b</a:t>
            </a:r>
            <a:endParaRPr>
              <a:solidFill>
                <a:srgbClr val="B7B7B7"/>
              </a:solidFill>
            </a:endParaRPr>
          </a:p>
        </p:txBody>
      </p:sp>
      <p:sp>
        <p:nvSpPr>
          <p:cNvPr id="1427" name="Google Shape;1427;p182"/>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28" name="Google Shape;1428;p182"/>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82"/>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2"/>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1" name="Google Shape;1431;p182"/>
          <p:cNvPicPr preferRelativeResize="0"/>
          <p:nvPr/>
        </p:nvPicPr>
        <p:blipFill>
          <a:blip r:embed="rId3">
            <a:alphaModFix/>
          </a:blip>
          <a:stretch>
            <a:fillRect/>
          </a:stretch>
        </p:blipFill>
        <p:spPr>
          <a:xfrm>
            <a:off x="0" y="2453858"/>
            <a:ext cx="9160711" cy="2499787"/>
          </a:xfrm>
          <a:prstGeom prst="rect">
            <a:avLst/>
          </a:prstGeom>
          <a:noFill/>
          <a:ln>
            <a:noFill/>
          </a:ln>
        </p:spPr>
      </p:pic>
      <p:sp>
        <p:nvSpPr>
          <p:cNvPr id="1432" name="Google Shape;1432;p182"/>
          <p:cNvSpPr/>
          <p:nvPr/>
        </p:nvSpPr>
        <p:spPr>
          <a:xfrm>
            <a:off x="351700" y="25708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8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B</a:t>
            </a:r>
            <a:endParaRPr i="1"/>
          </a:p>
        </p:txBody>
      </p:sp>
      <p:sp>
        <p:nvSpPr>
          <p:cNvPr id="1438" name="Google Shape;1438;p18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#3b</a:t>
            </a:r>
            <a:endParaRPr>
              <a:solidFill>
                <a:srgbClr val="B7B7B7"/>
              </a:solidFill>
            </a:endParaRPr>
          </a:p>
        </p:txBody>
      </p:sp>
      <p:sp>
        <p:nvSpPr>
          <p:cNvPr id="1439" name="Google Shape;1439;p183"/>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40" name="Google Shape;1440;p183"/>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83"/>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3"/>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3" name="Google Shape;1443;p183"/>
          <p:cNvPicPr preferRelativeResize="0"/>
          <p:nvPr/>
        </p:nvPicPr>
        <p:blipFill>
          <a:blip r:embed="rId3">
            <a:alphaModFix/>
          </a:blip>
          <a:stretch>
            <a:fillRect/>
          </a:stretch>
        </p:blipFill>
        <p:spPr>
          <a:xfrm>
            <a:off x="0" y="2453858"/>
            <a:ext cx="9160711" cy="2499787"/>
          </a:xfrm>
          <a:prstGeom prst="rect">
            <a:avLst/>
          </a:prstGeom>
          <a:noFill/>
          <a:ln>
            <a:noFill/>
          </a:ln>
        </p:spPr>
      </p:pic>
      <p:sp>
        <p:nvSpPr>
          <p:cNvPr id="1444" name="Google Shape;1444;p183"/>
          <p:cNvSpPr/>
          <p:nvPr/>
        </p:nvSpPr>
        <p:spPr>
          <a:xfrm>
            <a:off x="351700" y="25708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83"/>
          <p:cNvSpPr/>
          <p:nvPr/>
        </p:nvSpPr>
        <p:spPr>
          <a:xfrm>
            <a:off x="1644450" y="4973875"/>
            <a:ext cx="2423700" cy="929400"/>
          </a:xfrm>
          <a:prstGeom prst="wedgeRoundRectCallout">
            <a:avLst>
              <a:gd fmla="val -20117" name="adj1"/>
              <a:gd fmla="val -75931"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more than minimum keys</a:t>
            </a:r>
            <a:endParaRPr sz="1800">
              <a:latin typeface="Droid Sans"/>
              <a:ea typeface="Droid Sans"/>
              <a:cs typeface="Droid Sans"/>
              <a:sym typeface="Droid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8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B</a:t>
            </a:r>
            <a:endParaRPr i="1"/>
          </a:p>
        </p:txBody>
      </p:sp>
      <p:sp>
        <p:nvSpPr>
          <p:cNvPr id="1451" name="Google Shape;1451;p18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#3b</a:t>
            </a:r>
            <a:endParaRPr>
              <a:solidFill>
                <a:srgbClr val="B7B7B7"/>
              </a:solidFill>
            </a:endParaRPr>
          </a:p>
        </p:txBody>
      </p:sp>
      <p:sp>
        <p:nvSpPr>
          <p:cNvPr id="1452" name="Google Shape;1452;p184"/>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53" name="Google Shape;1453;p184"/>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84"/>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84"/>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6" name="Google Shape;1456;p184"/>
          <p:cNvPicPr preferRelativeResize="0"/>
          <p:nvPr/>
        </p:nvPicPr>
        <p:blipFill>
          <a:blip r:embed="rId3">
            <a:alphaModFix/>
          </a:blip>
          <a:stretch>
            <a:fillRect/>
          </a:stretch>
        </p:blipFill>
        <p:spPr>
          <a:xfrm>
            <a:off x="0" y="2453858"/>
            <a:ext cx="9160711" cy="2499787"/>
          </a:xfrm>
          <a:prstGeom prst="rect">
            <a:avLst/>
          </a:prstGeom>
          <a:noFill/>
          <a:ln>
            <a:noFill/>
          </a:ln>
        </p:spPr>
      </p:pic>
      <p:sp>
        <p:nvSpPr>
          <p:cNvPr id="1457" name="Google Shape;1457;p184"/>
          <p:cNvSpPr/>
          <p:nvPr/>
        </p:nvSpPr>
        <p:spPr>
          <a:xfrm>
            <a:off x="351700" y="25708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84"/>
          <p:cNvSpPr/>
          <p:nvPr/>
        </p:nvSpPr>
        <p:spPr>
          <a:xfrm>
            <a:off x="1644450" y="4973875"/>
            <a:ext cx="2423700" cy="929400"/>
          </a:xfrm>
          <a:prstGeom prst="wedgeRoundRectCallout">
            <a:avLst>
              <a:gd fmla="val -20117" name="adj1"/>
              <a:gd fmla="val -75931"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has more than minimum keys</a:t>
            </a:r>
            <a:endParaRPr sz="1800">
              <a:latin typeface="Droid Sans"/>
              <a:ea typeface="Droid Sans"/>
              <a:cs typeface="Droid Sans"/>
              <a:sym typeface="Droid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8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Delete </a:t>
            </a:r>
            <a:r>
              <a:rPr i="1" lang="en"/>
              <a:t>B</a:t>
            </a:r>
            <a:endParaRPr i="1"/>
          </a:p>
        </p:txBody>
      </p:sp>
      <p:sp>
        <p:nvSpPr>
          <p:cNvPr id="1464" name="Google Shape;1464;p18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B-Trees</a:t>
            </a:r>
            <a:endParaRPr sz="2400"/>
          </a:p>
          <a:p>
            <a:pPr indent="0" lvl="0" marL="0" rtl="0" algn="l">
              <a:spcBef>
                <a:spcPts val="0"/>
              </a:spcBef>
              <a:spcAft>
                <a:spcPts val="0"/>
              </a:spcAft>
              <a:buNone/>
            </a:pPr>
            <a:r>
              <a:rPr lang="en">
                <a:solidFill>
                  <a:srgbClr val="B7B7B7"/>
                </a:solidFill>
              </a:rPr>
              <a:t>Delete operation: case #3b</a:t>
            </a:r>
            <a:endParaRPr>
              <a:solidFill>
                <a:srgbClr val="B7B7B7"/>
              </a:solidFill>
            </a:endParaRPr>
          </a:p>
        </p:txBody>
      </p:sp>
      <p:sp>
        <p:nvSpPr>
          <p:cNvPr id="1465" name="Google Shape;1465;p185"/>
          <p:cNvSpPr txBox="1"/>
          <p:nvPr/>
        </p:nvSpPr>
        <p:spPr>
          <a:xfrm>
            <a:off x="7956325" y="6313175"/>
            <a:ext cx="1037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Droid Sans"/>
                <a:ea typeface="Droid Sans"/>
                <a:cs typeface="Droid Sans"/>
                <a:sym typeface="Droid Sans"/>
              </a:rPr>
              <a:t>m </a:t>
            </a:r>
            <a:r>
              <a:rPr b="1" lang="en">
                <a:latin typeface="Droid Sans"/>
                <a:ea typeface="Droid Sans"/>
                <a:cs typeface="Droid Sans"/>
                <a:sym typeface="Droid Sans"/>
              </a:rPr>
              <a:t>= 6</a:t>
            </a:r>
            <a:endParaRPr b="1">
              <a:latin typeface="Droid Sans"/>
              <a:ea typeface="Droid Sans"/>
              <a:cs typeface="Droid Sans"/>
              <a:sym typeface="Droid Sans"/>
            </a:endParaRPr>
          </a:p>
        </p:txBody>
      </p:sp>
      <p:sp>
        <p:nvSpPr>
          <p:cNvPr id="1466" name="Google Shape;1466;p185"/>
          <p:cNvSpPr/>
          <p:nvPr/>
        </p:nvSpPr>
        <p:spPr>
          <a:xfrm>
            <a:off x="207550" y="3485200"/>
            <a:ext cx="2423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85"/>
          <p:cNvSpPr/>
          <p:nvPr/>
        </p:nvSpPr>
        <p:spPr>
          <a:xfrm>
            <a:off x="207550" y="3485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5"/>
          <p:cNvSpPr/>
          <p:nvPr/>
        </p:nvSpPr>
        <p:spPr>
          <a:xfrm>
            <a:off x="207550" y="2723200"/>
            <a:ext cx="27102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5"/>
          <p:cNvSpPr/>
          <p:nvPr/>
        </p:nvSpPr>
        <p:spPr>
          <a:xfrm>
            <a:off x="351700" y="25708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0" name="Google Shape;1470;p185"/>
          <p:cNvPicPr preferRelativeResize="0"/>
          <p:nvPr/>
        </p:nvPicPr>
        <p:blipFill>
          <a:blip r:embed="rId3">
            <a:alphaModFix/>
          </a:blip>
          <a:stretch>
            <a:fillRect/>
          </a:stretch>
        </p:blipFill>
        <p:spPr>
          <a:xfrm>
            <a:off x="4" y="2614600"/>
            <a:ext cx="9168302" cy="2180500"/>
          </a:xfrm>
          <a:prstGeom prst="rect">
            <a:avLst/>
          </a:prstGeom>
          <a:noFill/>
          <a:ln>
            <a:noFill/>
          </a:ln>
        </p:spPr>
      </p:pic>
      <p:sp>
        <p:nvSpPr>
          <p:cNvPr id="1471" name="Google Shape;1471;p185"/>
          <p:cNvSpPr/>
          <p:nvPr/>
        </p:nvSpPr>
        <p:spPr>
          <a:xfrm>
            <a:off x="199300" y="3028000"/>
            <a:ext cx="2870700" cy="3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186"/>
          <p:cNvPicPr preferRelativeResize="0"/>
          <p:nvPr/>
        </p:nvPicPr>
        <p:blipFill rotWithShape="1">
          <a:blip r:embed="rId3">
            <a:alphaModFix amt="17000"/>
          </a:blip>
          <a:srcRect b="6655" l="0" r="10833" t="0"/>
          <a:stretch/>
        </p:blipFill>
        <p:spPr>
          <a:xfrm>
            <a:off x="990600" y="2021500"/>
            <a:ext cx="8153401" cy="4836500"/>
          </a:xfrm>
          <a:prstGeom prst="rect">
            <a:avLst/>
          </a:prstGeom>
          <a:noFill/>
          <a:ln>
            <a:noFill/>
          </a:ln>
        </p:spPr>
      </p:pic>
      <p:sp>
        <p:nvSpPr>
          <p:cNvPr id="1477" name="Google Shape;1477;p186"/>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B-Tree Variations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sp>
        <p:nvSpPr>
          <p:cNvPr id="1483" name="Google Shape;1483;p18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a variation of B-Tree</a:t>
            </a:r>
            <a:endParaRPr/>
          </a:p>
          <a:p>
            <a:pPr indent="-317500" lvl="1" marL="914400" rtl="0" algn="l">
              <a:spcBef>
                <a:spcPts val="0"/>
              </a:spcBef>
              <a:spcAft>
                <a:spcPts val="0"/>
              </a:spcAft>
              <a:buSzPts val="1400"/>
              <a:buChar char="○"/>
            </a:pPr>
            <a:r>
              <a:rPr lang="en"/>
              <a:t>The data items are stored only at the leaves</a:t>
            </a:r>
            <a:endParaRPr/>
          </a:p>
          <a:p>
            <a:pPr indent="-317500" lvl="1" marL="914400" rtl="0" algn="l">
              <a:spcBef>
                <a:spcPts val="0"/>
              </a:spcBef>
              <a:spcAft>
                <a:spcPts val="0"/>
              </a:spcAft>
              <a:buSzPts val="1400"/>
              <a:buChar char="○"/>
            </a:pPr>
            <a:r>
              <a:rPr lang="en"/>
              <a:t>Internal nodes keep keys of the data at the leaves</a:t>
            </a:r>
            <a:endParaRPr/>
          </a:p>
          <a:p>
            <a:pPr indent="-317500" lvl="1" marL="914400" rtl="0" algn="l">
              <a:spcBef>
                <a:spcPts val="0"/>
              </a:spcBef>
              <a:spcAft>
                <a:spcPts val="0"/>
              </a:spcAft>
              <a:buSzPts val="1400"/>
              <a:buChar char="○"/>
            </a:pPr>
            <a:r>
              <a:rPr lang="en"/>
              <a:t>Usually leaves have pointers to right sibling</a:t>
            </a:r>
            <a:endParaRPr/>
          </a:p>
        </p:txBody>
      </p:sp>
      <p:pic>
        <p:nvPicPr>
          <p:cNvPr id="1484" name="Google Shape;1484;p187"/>
          <p:cNvPicPr preferRelativeResize="0"/>
          <p:nvPr/>
        </p:nvPicPr>
        <p:blipFill>
          <a:blip r:embed="rId3">
            <a:alphaModFix/>
          </a:blip>
          <a:stretch>
            <a:fillRect/>
          </a:stretch>
        </p:blipFill>
        <p:spPr>
          <a:xfrm>
            <a:off x="457202" y="3464750"/>
            <a:ext cx="8229600" cy="286153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188"/>
          <p:cNvPicPr preferRelativeResize="0"/>
          <p:nvPr/>
        </p:nvPicPr>
        <p:blipFill rotWithShape="1">
          <a:blip r:embed="rId3">
            <a:alphaModFix/>
          </a:blip>
          <a:srcRect b="4536" l="0" r="0" t="8226"/>
          <a:stretch/>
        </p:blipFill>
        <p:spPr>
          <a:xfrm>
            <a:off x="771525" y="1354675"/>
            <a:ext cx="7600950" cy="2443000"/>
          </a:xfrm>
          <a:prstGeom prst="rect">
            <a:avLst/>
          </a:prstGeom>
          <a:noFill/>
          <a:ln>
            <a:noFill/>
          </a:ln>
        </p:spPr>
      </p:pic>
      <p:sp>
        <p:nvSpPr>
          <p:cNvPr id="1490" name="Google Shape;1490;p18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pic>
        <p:nvPicPr>
          <p:cNvPr id="1491" name="Google Shape;1491;p188"/>
          <p:cNvPicPr preferRelativeResize="0"/>
          <p:nvPr/>
        </p:nvPicPr>
        <p:blipFill>
          <a:blip r:embed="rId4">
            <a:alphaModFix/>
          </a:blip>
          <a:stretch>
            <a:fillRect/>
          </a:stretch>
        </p:blipFill>
        <p:spPr>
          <a:xfrm>
            <a:off x="648675" y="3875825"/>
            <a:ext cx="8038125" cy="28063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8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pic>
        <p:nvPicPr>
          <p:cNvPr id="1497" name="Google Shape;1497;p189"/>
          <p:cNvPicPr preferRelativeResize="0"/>
          <p:nvPr/>
        </p:nvPicPr>
        <p:blipFill rotWithShape="1">
          <a:blip r:embed="rId3">
            <a:alphaModFix/>
          </a:blip>
          <a:srcRect b="0" l="1700" r="0" t="0"/>
          <a:stretch/>
        </p:blipFill>
        <p:spPr>
          <a:xfrm>
            <a:off x="78150" y="1757650"/>
            <a:ext cx="8818576" cy="23975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9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sp>
        <p:nvSpPr>
          <p:cNvPr id="1503" name="Google Shape;1503;p19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a variation of B-Tree</a:t>
            </a:r>
            <a:endParaRPr/>
          </a:p>
          <a:p>
            <a:pPr indent="-317500" lvl="1" marL="914400" rtl="0" algn="l">
              <a:spcBef>
                <a:spcPts val="0"/>
              </a:spcBef>
              <a:spcAft>
                <a:spcPts val="0"/>
              </a:spcAft>
              <a:buSzPts val="1400"/>
              <a:buChar char="○"/>
            </a:pPr>
            <a:r>
              <a:rPr lang="en"/>
              <a:t>Every node except the root has at most </a:t>
            </a:r>
            <a:r>
              <a:rPr i="1" lang="en"/>
              <a:t>m</a:t>
            </a:r>
            <a:r>
              <a:rPr lang="en"/>
              <a:t> children</a:t>
            </a:r>
            <a:endParaRPr/>
          </a:p>
          <a:p>
            <a:pPr indent="-317500" lvl="1" marL="914400" rtl="0" algn="l">
              <a:spcBef>
                <a:spcPts val="0"/>
              </a:spcBef>
              <a:spcAft>
                <a:spcPts val="0"/>
              </a:spcAft>
              <a:buSzPts val="1400"/>
              <a:buChar char="○"/>
            </a:pPr>
            <a:r>
              <a:rPr lang="en"/>
              <a:t>Every node, except for the root and the leaves, has at least (2</a:t>
            </a:r>
            <a:r>
              <a:rPr i="1" lang="en"/>
              <a:t>m</a:t>
            </a:r>
            <a:r>
              <a:rPr lang="en"/>
              <a:t> - 1) / 3 children</a:t>
            </a:r>
            <a:endParaRPr/>
          </a:p>
          <a:p>
            <a:pPr indent="-317500" lvl="1" marL="914400" rtl="0" algn="l">
              <a:spcBef>
                <a:spcPts val="0"/>
              </a:spcBef>
              <a:spcAft>
                <a:spcPts val="0"/>
              </a:spcAft>
              <a:buSzPts val="1400"/>
              <a:buChar char="○"/>
            </a:pPr>
            <a:r>
              <a:rPr lang="en"/>
              <a:t>The root has at least 2 and most 2[(2m - 2)/3] +1 children</a:t>
            </a:r>
            <a:endParaRPr/>
          </a:p>
          <a:p>
            <a:pPr indent="-317500" lvl="1" marL="914400" rtl="0" algn="l">
              <a:spcBef>
                <a:spcPts val="0"/>
              </a:spcBef>
              <a:spcAft>
                <a:spcPts val="0"/>
              </a:spcAft>
              <a:buSzPts val="1400"/>
              <a:buChar char="○"/>
            </a:pPr>
            <a:r>
              <a:rPr lang="en"/>
              <a:t>All leaves are on the same level</a:t>
            </a:r>
            <a:endParaRPr/>
          </a:p>
          <a:p>
            <a:pPr indent="-317500" lvl="1" marL="914400" rtl="0" algn="l">
              <a:spcBef>
                <a:spcPts val="0"/>
              </a:spcBef>
              <a:spcAft>
                <a:spcPts val="0"/>
              </a:spcAft>
              <a:buSzPts val="1400"/>
              <a:buChar char="○"/>
            </a:pPr>
            <a:r>
              <a:rPr lang="en"/>
              <a:t>A nonleaf node with </a:t>
            </a:r>
            <a:r>
              <a:rPr i="1" lang="en"/>
              <a:t>k</a:t>
            </a:r>
            <a:r>
              <a:rPr lang="en"/>
              <a:t> children contains </a:t>
            </a:r>
            <a:r>
              <a:rPr i="1" lang="en"/>
              <a:t>k</a:t>
            </a:r>
            <a:r>
              <a:rPr lang="en"/>
              <a:t>-1 keys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Uses space more efficiently, but the insertion process is slower</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9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sp>
        <p:nvSpPr>
          <p:cNvPr id="1509" name="Google Shape;1509;p191"/>
          <p:cNvSpPr txBox="1"/>
          <p:nvPr>
            <p:ph idx="1" type="body"/>
          </p:nvPr>
        </p:nvSpPr>
        <p:spPr>
          <a:xfrm>
            <a:off x="457200" y="1613225"/>
            <a:ext cx="8229600" cy="147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 how does insertion works?</a:t>
            </a:r>
            <a:endParaRPr/>
          </a:p>
          <a:p>
            <a:pPr indent="-317500" lvl="1" marL="914400" rtl="0" algn="l">
              <a:spcBef>
                <a:spcPts val="0"/>
              </a:spcBef>
              <a:spcAft>
                <a:spcPts val="0"/>
              </a:spcAft>
              <a:buSzPts val="1400"/>
              <a:buChar char="○"/>
            </a:pPr>
            <a:r>
              <a:rPr lang="en"/>
              <a:t>Resist the temptation to split nodes so often. Do a local rotation instead</a:t>
            </a:r>
            <a:endParaRPr/>
          </a:p>
        </p:txBody>
      </p:sp>
      <p:sp>
        <p:nvSpPr>
          <p:cNvPr id="1510" name="Google Shape;1510;p191"/>
          <p:cNvSpPr/>
          <p:nvPr/>
        </p:nvSpPr>
        <p:spPr>
          <a:xfrm>
            <a:off x="3647707" y="3423625"/>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50 80</a:t>
            </a:r>
            <a:endParaRPr b="1">
              <a:latin typeface="Droid Sans"/>
              <a:ea typeface="Droid Sans"/>
              <a:cs typeface="Droid Sans"/>
              <a:sym typeface="Droid Sans"/>
            </a:endParaRPr>
          </a:p>
        </p:txBody>
      </p:sp>
      <p:sp>
        <p:nvSpPr>
          <p:cNvPr id="1511" name="Google Shape;1511;p191"/>
          <p:cNvSpPr/>
          <p:nvPr/>
        </p:nvSpPr>
        <p:spPr>
          <a:xfrm>
            <a:off x="1689325" y="4530452"/>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21 22 23 24 25 26</a:t>
            </a:r>
            <a:r>
              <a:rPr b="1" lang="en">
                <a:solidFill>
                  <a:srgbClr val="0000FF"/>
                </a:solidFill>
                <a:latin typeface="Droid Sans"/>
                <a:ea typeface="Droid Sans"/>
                <a:cs typeface="Droid Sans"/>
                <a:sym typeface="Droid Sans"/>
              </a:rPr>
              <a:t> 27</a:t>
            </a:r>
            <a:endParaRPr b="1">
              <a:solidFill>
                <a:srgbClr val="0000FF"/>
              </a:solidFill>
              <a:latin typeface="Droid Sans"/>
              <a:ea typeface="Droid Sans"/>
              <a:cs typeface="Droid Sans"/>
              <a:sym typeface="Droid Sans"/>
            </a:endParaRPr>
          </a:p>
        </p:txBody>
      </p:sp>
      <p:sp>
        <p:nvSpPr>
          <p:cNvPr id="1512" name="Google Shape;1512;p191"/>
          <p:cNvSpPr/>
          <p:nvPr/>
        </p:nvSpPr>
        <p:spPr>
          <a:xfrm>
            <a:off x="3647690" y="4533958"/>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52 54 56 58 60 62</a:t>
            </a:r>
            <a:endParaRPr b="1">
              <a:latin typeface="Droid Sans"/>
              <a:ea typeface="Droid Sans"/>
              <a:cs typeface="Droid Sans"/>
              <a:sym typeface="Droid Sans"/>
            </a:endParaRPr>
          </a:p>
        </p:txBody>
      </p:sp>
      <p:cxnSp>
        <p:nvCxnSpPr>
          <p:cNvPr id="1513" name="Google Shape;1513;p191"/>
          <p:cNvCxnSpPr>
            <a:endCxn id="1511" idx="0"/>
          </p:cNvCxnSpPr>
          <p:nvPr/>
        </p:nvCxnSpPr>
        <p:spPr>
          <a:xfrm flipH="1">
            <a:off x="2613625" y="3900452"/>
            <a:ext cx="1312500" cy="6300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191"/>
          <p:cNvCxnSpPr>
            <a:stCxn id="1510" idx="2"/>
            <a:endCxn id="1512" idx="0"/>
          </p:cNvCxnSpPr>
          <p:nvPr/>
        </p:nvCxnSpPr>
        <p:spPr>
          <a:xfrm>
            <a:off x="4572007" y="3900325"/>
            <a:ext cx="0" cy="633600"/>
          </a:xfrm>
          <a:prstGeom prst="straightConnector1">
            <a:avLst/>
          </a:prstGeom>
          <a:noFill/>
          <a:ln cap="flat" cmpd="sng" w="9525">
            <a:solidFill>
              <a:schemeClr val="dk2"/>
            </a:solidFill>
            <a:prstDash val="solid"/>
            <a:round/>
            <a:headEnd len="med" w="med" type="none"/>
            <a:tailEnd len="med" w="med" type="none"/>
          </a:ln>
        </p:spPr>
      </p:cxnSp>
      <p:sp>
        <p:nvSpPr>
          <p:cNvPr id="1515" name="Google Shape;1515;p191"/>
          <p:cNvSpPr/>
          <p:nvPr/>
        </p:nvSpPr>
        <p:spPr>
          <a:xfrm>
            <a:off x="1053575" y="5181850"/>
            <a:ext cx="2423700" cy="929400"/>
          </a:xfrm>
          <a:prstGeom prst="wedgeRoundRectCallout">
            <a:avLst>
              <a:gd fmla="val -20117" name="adj1"/>
              <a:gd fmla="val -75931"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This node is over-full</a:t>
            </a:r>
            <a:endParaRPr sz="1800">
              <a:latin typeface="Droid Sans"/>
              <a:ea typeface="Droid Sans"/>
              <a:cs typeface="Droid Sans"/>
              <a:sym typeface="Droid Sans"/>
            </a:endParaRPr>
          </a:p>
        </p:txBody>
      </p:sp>
      <p:sp>
        <p:nvSpPr>
          <p:cNvPr id="1516" name="Google Shape;1516;p191"/>
          <p:cNvSpPr/>
          <p:nvPr/>
        </p:nvSpPr>
        <p:spPr>
          <a:xfrm>
            <a:off x="5606070" y="4530458"/>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82 84 86 88</a:t>
            </a:r>
            <a:endParaRPr b="1">
              <a:latin typeface="Droid Sans"/>
              <a:ea typeface="Droid Sans"/>
              <a:cs typeface="Droid Sans"/>
              <a:sym typeface="Droid Sans"/>
            </a:endParaRPr>
          </a:p>
        </p:txBody>
      </p:sp>
      <p:cxnSp>
        <p:nvCxnSpPr>
          <p:cNvPr id="1517" name="Google Shape;1517;p191"/>
          <p:cNvCxnSpPr>
            <a:endCxn id="1516" idx="0"/>
          </p:cNvCxnSpPr>
          <p:nvPr/>
        </p:nvCxnSpPr>
        <p:spPr>
          <a:xfrm>
            <a:off x="5266470" y="3900458"/>
            <a:ext cx="1263900" cy="63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binary tree?</a:t>
            </a:r>
            <a:endParaRPr/>
          </a:p>
        </p:txBody>
      </p:sp>
      <p:pic>
        <p:nvPicPr>
          <p:cNvPr id="164" name="Google Shape;164;p30"/>
          <p:cNvPicPr preferRelativeResize="0"/>
          <p:nvPr/>
        </p:nvPicPr>
        <p:blipFill>
          <a:blip r:embed="rId3">
            <a:alphaModFix/>
          </a:blip>
          <a:stretch>
            <a:fillRect/>
          </a:stretch>
        </p:blipFill>
        <p:spPr>
          <a:xfrm>
            <a:off x="1218175" y="1497124"/>
            <a:ext cx="6707649" cy="50137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9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 Tree?</a:t>
            </a:r>
            <a:endParaRPr/>
          </a:p>
        </p:txBody>
      </p:sp>
      <p:sp>
        <p:nvSpPr>
          <p:cNvPr id="1523" name="Google Shape;1523;p192"/>
          <p:cNvSpPr txBox="1"/>
          <p:nvPr>
            <p:ph idx="1" type="body"/>
          </p:nvPr>
        </p:nvSpPr>
        <p:spPr>
          <a:xfrm>
            <a:off x="457200" y="1613225"/>
            <a:ext cx="8229600" cy="147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 how does insertion works?</a:t>
            </a:r>
            <a:endParaRPr/>
          </a:p>
          <a:p>
            <a:pPr indent="-317500" lvl="1" marL="914400" rtl="0" algn="l">
              <a:spcBef>
                <a:spcPts val="0"/>
              </a:spcBef>
              <a:spcAft>
                <a:spcPts val="0"/>
              </a:spcAft>
              <a:buSzPts val="1400"/>
              <a:buChar char="○"/>
            </a:pPr>
            <a:r>
              <a:rPr lang="en"/>
              <a:t>Resist the temptation to split nodes so often. Do a local rotation instead</a:t>
            </a:r>
            <a:endParaRPr/>
          </a:p>
        </p:txBody>
      </p:sp>
      <p:sp>
        <p:nvSpPr>
          <p:cNvPr id="1524" name="Google Shape;1524;p192"/>
          <p:cNvSpPr/>
          <p:nvPr/>
        </p:nvSpPr>
        <p:spPr>
          <a:xfrm>
            <a:off x="3723907" y="3423625"/>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25 54 80</a:t>
            </a:r>
            <a:endParaRPr b="1">
              <a:latin typeface="Droid Sans"/>
              <a:ea typeface="Droid Sans"/>
              <a:cs typeface="Droid Sans"/>
              <a:sym typeface="Droid Sans"/>
            </a:endParaRPr>
          </a:p>
        </p:txBody>
      </p:sp>
      <p:sp>
        <p:nvSpPr>
          <p:cNvPr id="1525" name="Google Shape;1525;p192"/>
          <p:cNvSpPr/>
          <p:nvPr/>
        </p:nvSpPr>
        <p:spPr>
          <a:xfrm>
            <a:off x="774925" y="4530452"/>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21 22 23 24    </a:t>
            </a:r>
            <a:endParaRPr b="1">
              <a:solidFill>
                <a:srgbClr val="0000FF"/>
              </a:solidFill>
              <a:latin typeface="Droid Sans"/>
              <a:ea typeface="Droid Sans"/>
              <a:cs typeface="Droid Sans"/>
              <a:sym typeface="Droid Sans"/>
            </a:endParaRPr>
          </a:p>
        </p:txBody>
      </p:sp>
      <p:sp>
        <p:nvSpPr>
          <p:cNvPr id="1526" name="Google Shape;1526;p192"/>
          <p:cNvSpPr/>
          <p:nvPr/>
        </p:nvSpPr>
        <p:spPr>
          <a:xfrm>
            <a:off x="2733290" y="4533958"/>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26</a:t>
            </a:r>
            <a:r>
              <a:rPr b="1" lang="en">
                <a:solidFill>
                  <a:srgbClr val="0000FF"/>
                </a:solidFill>
                <a:latin typeface="Droid Sans"/>
                <a:ea typeface="Droid Sans"/>
                <a:cs typeface="Droid Sans"/>
                <a:sym typeface="Droid Sans"/>
              </a:rPr>
              <a:t> 27 </a:t>
            </a:r>
            <a:r>
              <a:rPr b="1" lang="en">
                <a:latin typeface="Droid Sans"/>
                <a:ea typeface="Droid Sans"/>
                <a:cs typeface="Droid Sans"/>
                <a:sym typeface="Droid Sans"/>
              </a:rPr>
              <a:t>50 52    </a:t>
            </a:r>
            <a:endParaRPr b="1">
              <a:latin typeface="Droid Sans"/>
              <a:ea typeface="Droid Sans"/>
              <a:cs typeface="Droid Sans"/>
              <a:sym typeface="Droid Sans"/>
            </a:endParaRPr>
          </a:p>
        </p:txBody>
      </p:sp>
      <p:cxnSp>
        <p:nvCxnSpPr>
          <p:cNvPr id="1527" name="Google Shape;1527;p192"/>
          <p:cNvCxnSpPr>
            <a:endCxn id="1525" idx="0"/>
          </p:cNvCxnSpPr>
          <p:nvPr/>
        </p:nvCxnSpPr>
        <p:spPr>
          <a:xfrm flipH="1">
            <a:off x="1699225" y="3891752"/>
            <a:ext cx="2244300" cy="6387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92"/>
          <p:cNvCxnSpPr>
            <a:endCxn id="1526" idx="0"/>
          </p:cNvCxnSpPr>
          <p:nvPr/>
        </p:nvCxnSpPr>
        <p:spPr>
          <a:xfrm flipH="1">
            <a:off x="3657590" y="3909058"/>
            <a:ext cx="787500" cy="6249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192"/>
          <p:cNvSpPr/>
          <p:nvPr/>
        </p:nvSpPr>
        <p:spPr>
          <a:xfrm>
            <a:off x="6672870" y="4530458"/>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82 84 86 88</a:t>
            </a:r>
            <a:endParaRPr b="1">
              <a:latin typeface="Droid Sans"/>
              <a:ea typeface="Droid Sans"/>
              <a:cs typeface="Droid Sans"/>
              <a:sym typeface="Droid Sans"/>
            </a:endParaRPr>
          </a:p>
        </p:txBody>
      </p:sp>
      <p:cxnSp>
        <p:nvCxnSpPr>
          <p:cNvPr id="1530" name="Google Shape;1530;p192"/>
          <p:cNvCxnSpPr>
            <a:endCxn id="1529" idx="0"/>
          </p:cNvCxnSpPr>
          <p:nvPr/>
        </p:nvCxnSpPr>
        <p:spPr>
          <a:xfrm>
            <a:off x="5405070" y="3883058"/>
            <a:ext cx="2192100" cy="647400"/>
          </a:xfrm>
          <a:prstGeom prst="straightConnector1">
            <a:avLst/>
          </a:prstGeom>
          <a:noFill/>
          <a:ln cap="flat" cmpd="sng" w="9525">
            <a:solidFill>
              <a:schemeClr val="dk2"/>
            </a:solidFill>
            <a:prstDash val="solid"/>
            <a:round/>
            <a:headEnd len="med" w="med" type="none"/>
            <a:tailEnd len="med" w="med" type="none"/>
          </a:ln>
        </p:spPr>
      </p:cxnSp>
      <p:sp>
        <p:nvSpPr>
          <p:cNvPr id="1531" name="Google Shape;1531;p192"/>
          <p:cNvSpPr/>
          <p:nvPr/>
        </p:nvSpPr>
        <p:spPr>
          <a:xfrm>
            <a:off x="4731945" y="4533958"/>
            <a:ext cx="1848600" cy="476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56 58 60 62</a:t>
            </a:r>
            <a:endParaRPr b="1">
              <a:latin typeface="Droid Sans"/>
              <a:ea typeface="Droid Sans"/>
              <a:cs typeface="Droid Sans"/>
              <a:sym typeface="Droid Sans"/>
            </a:endParaRPr>
          </a:p>
        </p:txBody>
      </p:sp>
      <p:cxnSp>
        <p:nvCxnSpPr>
          <p:cNvPr id="1532" name="Google Shape;1532;p192"/>
          <p:cNvCxnSpPr>
            <a:stCxn id="1531" idx="0"/>
          </p:cNvCxnSpPr>
          <p:nvPr/>
        </p:nvCxnSpPr>
        <p:spPr>
          <a:xfrm rot="10800000">
            <a:off x="4825545" y="3900358"/>
            <a:ext cx="830700" cy="633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p193"/>
          <p:cNvPicPr preferRelativeResize="0"/>
          <p:nvPr/>
        </p:nvPicPr>
        <p:blipFill rotWithShape="1">
          <a:blip r:embed="rId3">
            <a:alphaModFix/>
          </a:blip>
          <a:srcRect b="4434" l="0" r="29631" t="0"/>
          <a:stretch/>
        </p:blipFill>
        <p:spPr>
          <a:xfrm>
            <a:off x="4773575" y="2644200"/>
            <a:ext cx="4370425" cy="4213800"/>
          </a:xfrm>
          <a:prstGeom prst="rect">
            <a:avLst/>
          </a:prstGeom>
          <a:noFill/>
          <a:ln>
            <a:noFill/>
          </a:ln>
        </p:spPr>
      </p:pic>
      <p:sp>
        <p:nvSpPr>
          <p:cNvPr id="1538" name="Google Shape;1538;p193"/>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Expression Trees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9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Expression Trees</a:t>
            </a:r>
            <a:endParaRPr/>
          </a:p>
        </p:txBody>
      </p:sp>
      <p:sp>
        <p:nvSpPr>
          <p:cNvPr id="1544" name="Google Shape;1544;p19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important application of the binary trees are expression trees.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An expression is a sequence of tokens (lexical components that follow a set of specific rules)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Think of a token as an operator or keyword in a programming language</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9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Expression Trees</a:t>
            </a:r>
            <a:endParaRPr/>
          </a:p>
        </p:txBody>
      </p:sp>
      <p:sp>
        <p:nvSpPr>
          <p:cNvPr id="1550" name="Google Shape;1550;p19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expression tree is a binary tree with the following properties:</a:t>
            </a:r>
            <a:endParaRPr/>
          </a:p>
          <a:p>
            <a:pPr indent="-317500" lvl="1" marL="914400" rtl="0" algn="l">
              <a:spcBef>
                <a:spcPts val="0"/>
              </a:spcBef>
              <a:spcAft>
                <a:spcPts val="0"/>
              </a:spcAft>
              <a:buSzPts val="1400"/>
              <a:buChar char="○"/>
            </a:pPr>
            <a:r>
              <a:rPr lang="en"/>
              <a:t>Each leaf is an operand</a:t>
            </a:r>
            <a:endParaRPr/>
          </a:p>
          <a:p>
            <a:pPr indent="-317500" lvl="1" marL="914400" rtl="0" algn="l">
              <a:spcBef>
                <a:spcPts val="0"/>
              </a:spcBef>
              <a:spcAft>
                <a:spcPts val="0"/>
              </a:spcAft>
              <a:buSzPts val="1400"/>
              <a:buChar char="○"/>
            </a:pPr>
            <a:r>
              <a:rPr lang="en"/>
              <a:t>The root and internal nodes are operators</a:t>
            </a:r>
            <a:endParaRPr/>
          </a:p>
          <a:p>
            <a:pPr indent="-317500" lvl="1" marL="914400" rtl="0" algn="l">
              <a:spcBef>
                <a:spcPts val="0"/>
              </a:spcBef>
              <a:spcAft>
                <a:spcPts val="0"/>
              </a:spcAft>
              <a:buSzPts val="1400"/>
              <a:buChar char="○"/>
            </a:pPr>
            <a:r>
              <a:rPr lang="en"/>
              <a:t>Every subtree is a subexpression which its root is an operator</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Mostly used in compilers to represent the programming language expressions in memory</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9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Expression Trees</a:t>
            </a:r>
            <a:endParaRPr/>
          </a:p>
        </p:txBody>
      </p:sp>
      <p:pic>
        <p:nvPicPr>
          <p:cNvPr id="1556" name="Google Shape;1556;p196"/>
          <p:cNvPicPr preferRelativeResize="0"/>
          <p:nvPr/>
        </p:nvPicPr>
        <p:blipFill>
          <a:blip r:embed="rId3">
            <a:alphaModFix/>
          </a:blip>
          <a:stretch>
            <a:fillRect/>
          </a:stretch>
        </p:blipFill>
        <p:spPr>
          <a:xfrm>
            <a:off x="2770800" y="1662352"/>
            <a:ext cx="3980125" cy="45287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9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Expression Trees</a:t>
            </a:r>
            <a:endParaRPr/>
          </a:p>
        </p:txBody>
      </p:sp>
      <p:pic>
        <p:nvPicPr>
          <p:cNvPr id="1562" name="Google Shape;1562;p197"/>
          <p:cNvPicPr preferRelativeResize="0"/>
          <p:nvPr/>
        </p:nvPicPr>
        <p:blipFill>
          <a:blip r:embed="rId3">
            <a:alphaModFix/>
          </a:blip>
          <a:stretch>
            <a:fillRect/>
          </a:stretch>
        </p:blipFill>
        <p:spPr>
          <a:xfrm>
            <a:off x="2770800" y="1662352"/>
            <a:ext cx="3980125" cy="4528726"/>
          </a:xfrm>
          <a:prstGeom prst="rect">
            <a:avLst/>
          </a:prstGeom>
          <a:noFill/>
          <a:ln>
            <a:noFill/>
          </a:ln>
        </p:spPr>
      </p:pic>
      <p:sp>
        <p:nvSpPr>
          <p:cNvPr id="1563" name="Google Shape;1563;p197"/>
          <p:cNvSpPr/>
          <p:nvPr/>
        </p:nvSpPr>
        <p:spPr>
          <a:xfrm>
            <a:off x="758700" y="3697350"/>
            <a:ext cx="2423700" cy="929400"/>
          </a:xfrm>
          <a:prstGeom prst="wedgeRoundRectCallout">
            <a:avLst>
              <a:gd fmla="val 60578" name="adj1"/>
              <a:gd fmla="val -23163"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Where are the parenthesis?</a:t>
            </a:r>
            <a:endParaRPr sz="1800">
              <a:latin typeface="Droid Sans"/>
              <a:ea typeface="Droid Sans"/>
              <a:cs typeface="Droid Sans"/>
              <a:sym typeface="Droid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read an expression tree?</a:t>
            </a:r>
            <a:endParaRPr/>
          </a:p>
        </p:txBody>
      </p:sp>
      <p:sp>
        <p:nvSpPr>
          <p:cNvPr id="1569" name="Google Shape;1569;p19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Basically all you have to do is traverse the tree in one specific way:</a:t>
            </a:r>
            <a:endParaRPr/>
          </a:p>
          <a:p>
            <a:pPr indent="-317500" lvl="1" marL="914400" rtl="0" algn="l">
              <a:spcBef>
                <a:spcPts val="0"/>
              </a:spcBef>
              <a:spcAft>
                <a:spcPts val="0"/>
              </a:spcAft>
              <a:buSzPts val="1400"/>
              <a:buChar char="○"/>
            </a:pPr>
            <a:r>
              <a:rPr lang="en"/>
              <a:t>Infix</a:t>
            </a:r>
            <a:endParaRPr/>
          </a:p>
          <a:p>
            <a:pPr indent="-317500" lvl="1" marL="914400" rtl="0" algn="l">
              <a:spcBef>
                <a:spcPts val="0"/>
              </a:spcBef>
              <a:spcAft>
                <a:spcPts val="0"/>
              </a:spcAft>
              <a:buSzPts val="1400"/>
              <a:buChar char="○"/>
            </a:pPr>
            <a:r>
              <a:rPr lang="en"/>
              <a:t>Postfix</a:t>
            </a:r>
            <a:endParaRPr/>
          </a:p>
          <a:p>
            <a:pPr indent="-317500" lvl="1" marL="914400" rtl="0" algn="l">
              <a:spcBef>
                <a:spcPts val="0"/>
              </a:spcBef>
              <a:spcAft>
                <a:spcPts val="0"/>
              </a:spcAft>
              <a:buSzPts val="1400"/>
              <a:buChar char="○"/>
            </a:pPr>
            <a:r>
              <a:rPr lang="en"/>
              <a:t>Prefix</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9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read an expression tree?</a:t>
            </a:r>
            <a:endParaRPr/>
          </a:p>
        </p:txBody>
      </p:sp>
      <p:pic>
        <p:nvPicPr>
          <p:cNvPr id="1575" name="Google Shape;1575;p199"/>
          <p:cNvPicPr preferRelativeResize="0"/>
          <p:nvPr/>
        </p:nvPicPr>
        <p:blipFill>
          <a:blip r:embed="rId3">
            <a:alphaModFix/>
          </a:blip>
          <a:stretch>
            <a:fillRect/>
          </a:stretch>
        </p:blipFill>
        <p:spPr>
          <a:xfrm>
            <a:off x="1146250" y="1793725"/>
            <a:ext cx="7160524" cy="43413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0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581" name="Google Shape;1581;p200"/>
          <p:cNvPicPr preferRelativeResize="0"/>
          <p:nvPr/>
        </p:nvPicPr>
        <p:blipFill>
          <a:blip r:embed="rId3">
            <a:alphaModFix/>
          </a:blip>
          <a:stretch>
            <a:fillRect/>
          </a:stretch>
        </p:blipFill>
        <p:spPr>
          <a:xfrm>
            <a:off x="1993097" y="1812600"/>
            <a:ext cx="5157826" cy="38144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0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587" name="Google Shape;1587;p201"/>
          <p:cNvPicPr preferRelativeResize="0"/>
          <p:nvPr/>
        </p:nvPicPr>
        <p:blipFill>
          <a:blip r:embed="rId3">
            <a:alphaModFix/>
          </a:blip>
          <a:stretch>
            <a:fillRect/>
          </a:stretch>
        </p:blipFill>
        <p:spPr>
          <a:xfrm>
            <a:off x="1993097" y="1812600"/>
            <a:ext cx="5157826" cy="3814475"/>
          </a:xfrm>
          <a:prstGeom prst="rect">
            <a:avLst/>
          </a:prstGeom>
          <a:noFill/>
          <a:ln>
            <a:noFill/>
          </a:ln>
        </p:spPr>
      </p:pic>
      <p:sp>
        <p:nvSpPr>
          <p:cNvPr id="1588" name="Google Shape;1588;p201"/>
          <p:cNvSpPr txBox="1"/>
          <p:nvPr/>
        </p:nvSpPr>
        <p:spPr>
          <a:xfrm>
            <a:off x="2357650" y="5887600"/>
            <a:ext cx="44157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(x + y) * (a - b)</a:t>
            </a:r>
            <a:endParaRPr b="1" sz="1800">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binary tree?</a:t>
            </a:r>
            <a:endParaRPr/>
          </a:p>
        </p:txBody>
      </p:sp>
      <p:sp>
        <p:nvSpPr>
          <p:cNvPr id="170" name="Google Shape;170;p3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Depending on the insertion order, a tree can become unbalanced.</a:t>
            </a:r>
            <a:endParaRPr/>
          </a:p>
        </p:txBody>
      </p:sp>
      <p:pic>
        <p:nvPicPr>
          <p:cNvPr id="171" name="Google Shape;171;p31"/>
          <p:cNvPicPr preferRelativeResize="0"/>
          <p:nvPr/>
        </p:nvPicPr>
        <p:blipFill>
          <a:blip r:embed="rId3">
            <a:alphaModFix/>
          </a:blip>
          <a:stretch>
            <a:fillRect/>
          </a:stretch>
        </p:blipFill>
        <p:spPr>
          <a:xfrm>
            <a:off x="2541925" y="2881721"/>
            <a:ext cx="4060150" cy="38072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0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594" name="Google Shape;1594;p202"/>
          <p:cNvPicPr preferRelativeResize="0"/>
          <p:nvPr/>
        </p:nvPicPr>
        <p:blipFill>
          <a:blip r:embed="rId3">
            <a:alphaModFix/>
          </a:blip>
          <a:stretch>
            <a:fillRect/>
          </a:stretch>
        </p:blipFill>
        <p:spPr>
          <a:xfrm>
            <a:off x="2017713" y="1700924"/>
            <a:ext cx="5108575" cy="43169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0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00" name="Google Shape;1600;p203"/>
          <p:cNvPicPr preferRelativeResize="0"/>
          <p:nvPr/>
        </p:nvPicPr>
        <p:blipFill>
          <a:blip r:embed="rId3">
            <a:alphaModFix/>
          </a:blip>
          <a:stretch>
            <a:fillRect/>
          </a:stretch>
        </p:blipFill>
        <p:spPr>
          <a:xfrm>
            <a:off x="2017713" y="1700924"/>
            <a:ext cx="5108575" cy="4316900"/>
          </a:xfrm>
          <a:prstGeom prst="rect">
            <a:avLst/>
          </a:prstGeom>
          <a:noFill/>
          <a:ln>
            <a:noFill/>
          </a:ln>
        </p:spPr>
      </p:pic>
      <p:sp>
        <p:nvSpPr>
          <p:cNvPr id="1601" name="Google Shape;1601;p203"/>
          <p:cNvSpPr txBox="1"/>
          <p:nvPr/>
        </p:nvSpPr>
        <p:spPr>
          <a:xfrm>
            <a:off x="2357650" y="5887600"/>
            <a:ext cx="44157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(x * (y - z)) * (a - f)</a:t>
            </a:r>
            <a:endParaRPr b="1" sz="1800">
              <a:latin typeface="Droid Sans"/>
              <a:ea typeface="Droid Sans"/>
              <a:cs typeface="Droid Sans"/>
              <a:sym typeface="Droid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20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07" name="Google Shape;1607;p204"/>
          <p:cNvPicPr preferRelativeResize="0"/>
          <p:nvPr/>
        </p:nvPicPr>
        <p:blipFill>
          <a:blip r:embed="rId3">
            <a:alphaModFix/>
          </a:blip>
          <a:stretch>
            <a:fillRect/>
          </a:stretch>
        </p:blipFill>
        <p:spPr>
          <a:xfrm>
            <a:off x="2455375" y="1529750"/>
            <a:ext cx="4233250" cy="41355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0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13" name="Google Shape;1613;p205"/>
          <p:cNvPicPr preferRelativeResize="0"/>
          <p:nvPr/>
        </p:nvPicPr>
        <p:blipFill>
          <a:blip r:embed="rId3">
            <a:alphaModFix/>
          </a:blip>
          <a:stretch>
            <a:fillRect/>
          </a:stretch>
        </p:blipFill>
        <p:spPr>
          <a:xfrm>
            <a:off x="2455375" y="1529750"/>
            <a:ext cx="4233250" cy="4135575"/>
          </a:xfrm>
          <a:prstGeom prst="rect">
            <a:avLst/>
          </a:prstGeom>
          <a:noFill/>
          <a:ln>
            <a:noFill/>
          </a:ln>
        </p:spPr>
      </p:pic>
      <p:sp>
        <p:nvSpPr>
          <p:cNvPr id="1614" name="Google Shape;1614;p205"/>
          <p:cNvSpPr txBox="1"/>
          <p:nvPr/>
        </p:nvSpPr>
        <p:spPr>
          <a:xfrm>
            <a:off x="2357650" y="5887600"/>
            <a:ext cx="44157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(x * (y / -Z))</a:t>
            </a:r>
            <a:endParaRPr b="1" sz="1800">
              <a:latin typeface="Droid Sans"/>
              <a:ea typeface="Droid Sans"/>
              <a:cs typeface="Droid Sans"/>
              <a:sym typeface="Droid Sans"/>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0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20" name="Google Shape;1620;p206"/>
          <p:cNvPicPr preferRelativeResize="0"/>
          <p:nvPr/>
        </p:nvPicPr>
        <p:blipFill rotWithShape="1">
          <a:blip r:embed="rId3">
            <a:alphaModFix/>
          </a:blip>
          <a:srcRect b="4205" l="0" r="0" t="0"/>
          <a:stretch/>
        </p:blipFill>
        <p:spPr>
          <a:xfrm>
            <a:off x="2276975" y="1633875"/>
            <a:ext cx="4590050" cy="44491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0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26" name="Google Shape;1626;p207"/>
          <p:cNvPicPr preferRelativeResize="0"/>
          <p:nvPr/>
        </p:nvPicPr>
        <p:blipFill rotWithShape="1">
          <a:blip r:embed="rId3">
            <a:alphaModFix/>
          </a:blip>
          <a:srcRect b="4205" l="0" r="0" t="0"/>
          <a:stretch/>
        </p:blipFill>
        <p:spPr>
          <a:xfrm>
            <a:off x="2276975" y="1633875"/>
            <a:ext cx="4590050" cy="4449100"/>
          </a:xfrm>
          <a:prstGeom prst="rect">
            <a:avLst/>
          </a:prstGeom>
          <a:noFill/>
          <a:ln>
            <a:noFill/>
          </a:ln>
        </p:spPr>
      </p:pic>
      <p:sp>
        <p:nvSpPr>
          <p:cNvPr id="1627" name="Google Shape;1627;p207"/>
          <p:cNvSpPr txBox="1"/>
          <p:nvPr/>
        </p:nvSpPr>
        <p:spPr>
          <a:xfrm>
            <a:off x="2357650" y="5887600"/>
            <a:ext cx="44157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 + (B * - (C + D)))</a:t>
            </a:r>
            <a:endParaRPr b="1" sz="1800">
              <a:latin typeface="Droid Sans"/>
              <a:ea typeface="Droid Sans"/>
              <a:cs typeface="Droid Sans"/>
              <a:sym typeface="Droid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0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33" name="Google Shape;1633;p208"/>
          <p:cNvPicPr preferRelativeResize="0"/>
          <p:nvPr/>
        </p:nvPicPr>
        <p:blipFill>
          <a:blip r:embed="rId3">
            <a:alphaModFix/>
          </a:blip>
          <a:stretch>
            <a:fillRect/>
          </a:stretch>
        </p:blipFill>
        <p:spPr>
          <a:xfrm>
            <a:off x="2518913" y="1599950"/>
            <a:ext cx="4106175" cy="4391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0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the expression!</a:t>
            </a:r>
            <a:endParaRPr/>
          </a:p>
        </p:txBody>
      </p:sp>
      <p:pic>
        <p:nvPicPr>
          <p:cNvPr id="1639" name="Google Shape;1639;p209"/>
          <p:cNvPicPr preferRelativeResize="0"/>
          <p:nvPr/>
        </p:nvPicPr>
        <p:blipFill>
          <a:blip r:embed="rId3">
            <a:alphaModFix/>
          </a:blip>
          <a:stretch>
            <a:fillRect/>
          </a:stretch>
        </p:blipFill>
        <p:spPr>
          <a:xfrm>
            <a:off x="2518913" y="1599950"/>
            <a:ext cx="4106175" cy="4391850"/>
          </a:xfrm>
          <a:prstGeom prst="rect">
            <a:avLst/>
          </a:prstGeom>
          <a:noFill/>
          <a:ln>
            <a:noFill/>
          </a:ln>
        </p:spPr>
      </p:pic>
      <p:sp>
        <p:nvSpPr>
          <p:cNvPr id="1640" name="Google Shape;1640;p209"/>
          <p:cNvSpPr txBox="1"/>
          <p:nvPr/>
        </p:nvSpPr>
        <p:spPr>
          <a:xfrm>
            <a:off x="2357650" y="5887600"/>
            <a:ext cx="44157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 * (X + Y)) * C)</a:t>
            </a:r>
            <a:endParaRPr b="1" sz="1800">
              <a:latin typeface="Droid Sans"/>
              <a:ea typeface="Droid Sans"/>
              <a:cs typeface="Droid Sans"/>
              <a:sym typeface="Droid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10"/>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646" name="Google Shape;1646;p210"/>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647" name="Google Shape;1647;p210"/>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0"/>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649" name="Google Shape;1649;p210"/>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650" name="Google Shape;1650;p210"/>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651" name="Google Shape;1651;p210"/>
          <p:cNvSpPr/>
          <p:nvPr/>
        </p:nvSpPr>
        <p:spPr>
          <a:xfrm rot="-5400000">
            <a:off x="10615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11"/>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657" name="Google Shape;1657;p211"/>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658" name="Google Shape;1658;p211"/>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a:t>
            </a:r>
            <a:endParaRPr/>
          </a:p>
        </p:txBody>
      </p:sp>
      <p:sp>
        <p:nvSpPr>
          <p:cNvPr id="1659" name="Google Shape;1659;p211"/>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660" name="Google Shape;1660;p211"/>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661" name="Google Shape;1661;p211"/>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662" name="Google Shape;1662;p211"/>
          <p:cNvSpPr/>
          <p:nvPr/>
        </p:nvSpPr>
        <p:spPr>
          <a:xfrm rot="-5400000">
            <a:off x="1366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62" name="Google Shape;62;p14"/>
          <p:cNvSpPr txBox="1"/>
          <p:nvPr>
            <p:ph idx="1" type="body"/>
          </p:nvPr>
        </p:nvSpPr>
        <p:spPr>
          <a:xfrm>
            <a:off x="457200" y="1600200"/>
            <a:ext cx="8332500" cy="4967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120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120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sp>
        <p:nvSpPr>
          <p:cNvPr id="177" name="Google Shape;177;p3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Trees can be implemented using arrays or using dynamic memory like a linked-list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most common way of implementation is using dynamic memory. We will focus on this approach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12"/>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668" name="Google Shape;1668;p212"/>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669" name="Google Shape;1669;p212"/>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670" name="Google Shape;1670;p212"/>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671" name="Google Shape;1671;p212"/>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672" name="Google Shape;1672;p212"/>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673" name="Google Shape;1673;p212"/>
          <p:cNvSpPr/>
          <p:nvPr/>
        </p:nvSpPr>
        <p:spPr>
          <a:xfrm rot="-5400000">
            <a:off x="1671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2"/>
          <p:cNvSpPr/>
          <p:nvPr/>
        </p:nvSpPr>
        <p:spPr>
          <a:xfrm>
            <a:off x="3090300" y="5622375"/>
            <a:ext cx="2423700" cy="929400"/>
          </a:xfrm>
          <a:prstGeom prst="wedgeRoundRectCallout">
            <a:avLst>
              <a:gd fmla="val 60578" name="adj1"/>
              <a:gd fmla="val -23163"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Is there another operator at the top?</a:t>
            </a:r>
            <a:endParaRPr sz="1800">
              <a:latin typeface="Droid Sans"/>
              <a:ea typeface="Droid Sans"/>
              <a:cs typeface="Droid Sans"/>
              <a:sym typeface="Droid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13"/>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680" name="Google Shape;1680;p213"/>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681" name="Google Shape;1681;p213"/>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682" name="Google Shape;1682;p213"/>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83" name="Google Shape;1683;p213"/>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684" name="Google Shape;1684;p213"/>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685" name="Google Shape;1685;p213"/>
          <p:cNvSpPr/>
          <p:nvPr/>
        </p:nvSpPr>
        <p:spPr>
          <a:xfrm rot="-5400000">
            <a:off x="1671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14"/>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691" name="Google Shape;1691;p214"/>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692" name="Google Shape;1692;p214"/>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1693" name="Google Shape;1693;p214"/>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a:t>
            </a:r>
            <a:endParaRPr/>
          </a:p>
        </p:txBody>
      </p:sp>
      <p:sp>
        <p:nvSpPr>
          <p:cNvPr id="1694" name="Google Shape;1694;p214"/>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695" name="Google Shape;1695;p214"/>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696" name="Google Shape;1696;p214"/>
          <p:cNvSpPr/>
          <p:nvPr/>
        </p:nvSpPr>
        <p:spPr>
          <a:xfrm rot="-5400000">
            <a:off x="1899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15"/>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02" name="Google Shape;1702;p215"/>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03" name="Google Shape;1703;p215"/>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a:t>
            </a:r>
            <a:endParaRPr/>
          </a:p>
        </p:txBody>
      </p:sp>
      <p:sp>
        <p:nvSpPr>
          <p:cNvPr id="1704" name="Google Shape;1704;p215"/>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 (</a:t>
            </a:r>
            <a:endParaRPr/>
          </a:p>
        </p:txBody>
      </p:sp>
      <p:sp>
        <p:nvSpPr>
          <p:cNvPr id="1705" name="Google Shape;1705;p215"/>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06" name="Google Shape;1706;p215"/>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07" name="Google Shape;1707;p215"/>
          <p:cNvSpPr/>
          <p:nvPr/>
        </p:nvSpPr>
        <p:spPr>
          <a:xfrm rot="-5400000">
            <a:off x="22045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16"/>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13" name="Google Shape;1713;p216"/>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14" name="Google Shape;1714;p216"/>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  b</a:t>
            </a:r>
            <a:endParaRPr/>
          </a:p>
        </p:txBody>
      </p:sp>
      <p:sp>
        <p:nvSpPr>
          <p:cNvPr id="1715" name="Google Shape;1715;p216"/>
          <p:cNvSpPr/>
          <p:nvPr/>
        </p:nvSpPr>
        <p:spPr>
          <a:xfrm>
            <a:off x="5718250" y="5662275"/>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 ( *</a:t>
            </a:r>
            <a:endParaRPr/>
          </a:p>
        </p:txBody>
      </p:sp>
      <p:sp>
        <p:nvSpPr>
          <p:cNvPr id="1716" name="Google Shape;1716;p216"/>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17" name="Google Shape;1717;p216"/>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18" name="Google Shape;1718;p216"/>
          <p:cNvSpPr/>
          <p:nvPr/>
        </p:nvSpPr>
        <p:spPr>
          <a:xfrm rot="-5400000">
            <a:off x="2509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16"/>
          <p:cNvSpPr/>
          <p:nvPr/>
        </p:nvSpPr>
        <p:spPr>
          <a:xfrm>
            <a:off x="3090300" y="5622375"/>
            <a:ext cx="2423700" cy="929400"/>
          </a:xfrm>
          <a:prstGeom prst="wedgeRoundRectCallout">
            <a:avLst>
              <a:gd fmla="val 60578" name="adj1"/>
              <a:gd fmla="val -23163"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Is there another operator at the top?</a:t>
            </a:r>
            <a:endParaRPr sz="1800">
              <a:latin typeface="Droid Sans"/>
              <a:ea typeface="Droid Sans"/>
              <a:cs typeface="Droid Sans"/>
              <a:sym typeface="Droid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17"/>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25" name="Google Shape;1725;p217"/>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26" name="Google Shape;1726;p217"/>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  b c</a:t>
            </a:r>
            <a:endParaRPr/>
          </a:p>
        </p:txBody>
      </p:sp>
      <p:sp>
        <p:nvSpPr>
          <p:cNvPr id="1727" name="Google Shape;1727;p217"/>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728" name="Google Shape;1728;p217"/>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29" name="Google Shape;1729;p217"/>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30" name="Google Shape;1730;p217"/>
          <p:cNvSpPr/>
          <p:nvPr/>
        </p:nvSpPr>
        <p:spPr>
          <a:xfrm rot="-5400000">
            <a:off x="2814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18"/>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36" name="Google Shape;1736;p218"/>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37" name="Google Shape;1737;p218"/>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a:t>
            </a:r>
            <a:endParaRPr/>
          </a:p>
        </p:txBody>
      </p:sp>
      <p:sp>
        <p:nvSpPr>
          <p:cNvPr id="1738" name="Google Shape;1738;p218"/>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739" name="Google Shape;1739;p218"/>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40" name="Google Shape;1740;p218"/>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41" name="Google Shape;1741;p218"/>
          <p:cNvSpPr/>
          <p:nvPr/>
        </p:nvSpPr>
        <p:spPr>
          <a:xfrm rot="-5400000">
            <a:off x="3042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19"/>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47" name="Google Shape;1747;p219"/>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48" name="Google Shape;1748;p219"/>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a:t>
            </a:r>
            <a:endParaRPr/>
          </a:p>
        </p:txBody>
      </p:sp>
      <p:sp>
        <p:nvSpPr>
          <p:cNvPr id="1749" name="Google Shape;1749;p219"/>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750" name="Google Shape;1750;p219"/>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51" name="Google Shape;1751;p219"/>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52" name="Google Shape;1752;p219"/>
          <p:cNvSpPr/>
          <p:nvPr/>
        </p:nvSpPr>
        <p:spPr>
          <a:xfrm rot="-5400000">
            <a:off x="3042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20"/>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58" name="Google Shape;1758;p220"/>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59" name="Google Shape;1759;p220"/>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a:t>
            </a:r>
            <a:endParaRPr/>
          </a:p>
        </p:txBody>
      </p:sp>
      <p:sp>
        <p:nvSpPr>
          <p:cNvPr id="1760" name="Google Shape;1760;p220"/>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a:t>
            </a:r>
            <a:endParaRPr/>
          </a:p>
        </p:txBody>
      </p:sp>
      <p:sp>
        <p:nvSpPr>
          <p:cNvPr id="1761" name="Google Shape;1761;p220"/>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62" name="Google Shape;1762;p220"/>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63" name="Google Shape;1763;p220"/>
          <p:cNvSpPr/>
          <p:nvPr/>
        </p:nvSpPr>
        <p:spPr>
          <a:xfrm rot="-5400000">
            <a:off x="3042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21"/>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69" name="Google Shape;1769;p221"/>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70" name="Google Shape;1770;p221"/>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a:t>
            </a:r>
            <a:endParaRPr/>
          </a:p>
        </p:txBody>
      </p:sp>
      <p:sp>
        <p:nvSpPr>
          <p:cNvPr id="1771" name="Google Shape;1771;p221"/>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72" name="Google Shape;1772;p221"/>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73" name="Google Shape;1773;p221"/>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74" name="Google Shape;1774;p221"/>
          <p:cNvSpPr/>
          <p:nvPr/>
        </p:nvSpPr>
        <p:spPr>
          <a:xfrm rot="-5400000">
            <a:off x="3271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183" name="Google Shape;183;p33"/>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Node&lt;T extends Comparable&lt;</a:t>
                      </a:r>
                      <a:r>
                        <a:rPr lang="en" sz="1800">
                          <a:latin typeface="Consolas"/>
                          <a:ea typeface="Consolas"/>
                          <a:cs typeface="Consolas"/>
                          <a:sym typeface="Consolas"/>
                        </a:rPr>
                        <a:t>T</a:t>
                      </a:r>
                      <a:r>
                        <a:rPr lang="en" sz="1800">
                          <a:latin typeface="Consolas"/>
                          <a:ea typeface="Consolas"/>
                          <a:cs typeface="Consolas"/>
                          <a:sym typeface="Consolas"/>
                        </a:rPr>
                        <a: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 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&lt;T&gt; 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&lt;T&gt; right;</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(T element)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this(element, null,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(T element,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&lt;T&gt; left, </a:t>
                      </a:r>
                      <a:r>
                        <a:rPr lang="en" sz="1800">
                          <a:solidFill>
                            <a:schemeClr val="dk1"/>
                          </a:solidFill>
                          <a:latin typeface="Consolas"/>
                          <a:ea typeface="Consolas"/>
                          <a:cs typeface="Consolas"/>
                          <a:sym typeface="Consolas"/>
                        </a:rPr>
                        <a:t>Node&lt;T&gt; right</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this.element = 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this.left = 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this.right = 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222"/>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80" name="Google Shape;1780;p222"/>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81" name="Google Shape;1781;p222"/>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a:t>
            </a:r>
            <a:endParaRPr/>
          </a:p>
        </p:txBody>
      </p:sp>
      <p:sp>
        <p:nvSpPr>
          <p:cNvPr id="1782" name="Google Shape;1782;p222"/>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83" name="Google Shape;1783;p222"/>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84" name="Google Shape;1784;p222"/>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85" name="Google Shape;1785;p222"/>
          <p:cNvSpPr/>
          <p:nvPr/>
        </p:nvSpPr>
        <p:spPr>
          <a:xfrm rot="-5400000">
            <a:off x="3271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223"/>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791" name="Google Shape;1791;p223"/>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792" name="Google Shape;1792;p223"/>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a:t>
            </a:r>
            <a:endParaRPr/>
          </a:p>
        </p:txBody>
      </p:sp>
      <p:sp>
        <p:nvSpPr>
          <p:cNvPr id="1793" name="Google Shape;1793;p223"/>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94" name="Google Shape;1794;p223"/>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795" name="Google Shape;1795;p223"/>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796" name="Google Shape;1796;p223"/>
          <p:cNvSpPr/>
          <p:nvPr/>
        </p:nvSpPr>
        <p:spPr>
          <a:xfrm rot="-5400000">
            <a:off x="3576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224"/>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02" name="Google Shape;1802;p224"/>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03" name="Google Shape;1803;p224"/>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a:t>
            </a:r>
            <a:endParaRPr/>
          </a:p>
        </p:txBody>
      </p:sp>
      <p:sp>
        <p:nvSpPr>
          <p:cNvPr id="1804" name="Google Shape;1804;p224"/>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05" name="Google Shape;1805;p224"/>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06" name="Google Shape;1806;p224"/>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07" name="Google Shape;1807;p224"/>
          <p:cNvSpPr/>
          <p:nvPr/>
        </p:nvSpPr>
        <p:spPr>
          <a:xfrm rot="-5400000">
            <a:off x="4338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25"/>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13" name="Google Shape;1813;p225"/>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14" name="Google Shape;1814;p225"/>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a:t>
            </a:r>
            <a:endParaRPr/>
          </a:p>
        </p:txBody>
      </p:sp>
      <p:sp>
        <p:nvSpPr>
          <p:cNvPr id="1815" name="Google Shape;1815;p225"/>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16" name="Google Shape;1816;p225"/>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17" name="Google Shape;1817;p225"/>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18" name="Google Shape;1818;p225"/>
          <p:cNvSpPr/>
          <p:nvPr/>
        </p:nvSpPr>
        <p:spPr>
          <a:xfrm rot="-5400000">
            <a:off x="4566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226"/>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24" name="Google Shape;1824;p226"/>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25" name="Google Shape;1825;p226"/>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a:t>
            </a:r>
            <a:endParaRPr/>
          </a:p>
        </p:txBody>
      </p:sp>
      <p:sp>
        <p:nvSpPr>
          <p:cNvPr id="1826" name="Google Shape;1826;p226"/>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 * </a:t>
            </a:r>
            <a:endParaRPr/>
          </a:p>
        </p:txBody>
      </p:sp>
      <p:sp>
        <p:nvSpPr>
          <p:cNvPr id="1827" name="Google Shape;1827;p226"/>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28" name="Google Shape;1828;p226"/>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29" name="Google Shape;1829;p226"/>
          <p:cNvSpPr/>
          <p:nvPr/>
        </p:nvSpPr>
        <p:spPr>
          <a:xfrm rot="-5400000">
            <a:off x="48715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27"/>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35" name="Google Shape;1835;p227"/>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36" name="Google Shape;1836;p227"/>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a:t>
            </a:r>
            <a:endParaRPr/>
          </a:p>
        </p:txBody>
      </p:sp>
      <p:sp>
        <p:nvSpPr>
          <p:cNvPr id="1837" name="Google Shape;1837;p227"/>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 * </a:t>
            </a:r>
            <a:endParaRPr/>
          </a:p>
        </p:txBody>
      </p:sp>
      <p:sp>
        <p:nvSpPr>
          <p:cNvPr id="1838" name="Google Shape;1838;p227"/>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39" name="Google Shape;1839;p227"/>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40" name="Google Shape;1840;p227"/>
          <p:cNvSpPr/>
          <p:nvPr/>
        </p:nvSpPr>
        <p:spPr>
          <a:xfrm rot="-5400000">
            <a:off x="5176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228"/>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46" name="Google Shape;1846;p228"/>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47" name="Google Shape;1847;p228"/>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a:t>
            </a:r>
            <a:endParaRPr/>
          </a:p>
        </p:txBody>
      </p:sp>
      <p:sp>
        <p:nvSpPr>
          <p:cNvPr id="1848" name="Google Shape;1848;p228"/>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49" name="Google Shape;1849;p228"/>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50" name="Google Shape;1850;p228"/>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51" name="Google Shape;1851;p228"/>
          <p:cNvSpPr/>
          <p:nvPr/>
        </p:nvSpPr>
        <p:spPr>
          <a:xfrm rot="-5400000">
            <a:off x="5481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229"/>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57" name="Google Shape;1857;p229"/>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58" name="Google Shape;1858;p229"/>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a:t>
            </a:r>
            <a:endParaRPr/>
          </a:p>
        </p:txBody>
      </p:sp>
      <p:sp>
        <p:nvSpPr>
          <p:cNvPr id="1859" name="Google Shape;1859;p229"/>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60" name="Google Shape;1860;p229"/>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61" name="Google Shape;1861;p229"/>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62" name="Google Shape;1862;p229"/>
          <p:cNvSpPr/>
          <p:nvPr/>
        </p:nvSpPr>
        <p:spPr>
          <a:xfrm rot="-5400000">
            <a:off x="5709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230"/>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68" name="Google Shape;1868;p230"/>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69" name="Google Shape;1869;p230"/>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 f</a:t>
            </a:r>
            <a:endParaRPr/>
          </a:p>
        </p:txBody>
      </p:sp>
      <p:sp>
        <p:nvSpPr>
          <p:cNvPr id="1870" name="Google Shape;1870;p230"/>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71" name="Google Shape;1871;p230"/>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72" name="Google Shape;1872;p230"/>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73" name="Google Shape;1873;p230"/>
          <p:cNvSpPr/>
          <p:nvPr/>
        </p:nvSpPr>
        <p:spPr>
          <a:xfrm rot="-5400000">
            <a:off x="60145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31"/>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79" name="Google Shape;1879;p231"/>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80" name="Google Shape;1880;p231"/>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 f +</a:t>
            </a:r>
            <a:endParaRPr/>
          </a:p>
        </p:txBody>
      </p:sp>
      <p:sp>
        <p:nvSpPr>
          <p:cNvPr id="1881" name="Google Shape;1881;p231"/>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a:t>
            </a:r>
            <a:endParaRPr/>
          </a:p>
        </p:txBody>
      </p:sp>
      <p:sp>
        <p:nvSpPr>
          <p:cNvPr id="1882" name="Google Shape;1882;p231"/>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83" name="Google Shape;1883;p231"/>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84" name="Google Shape;1884;p231"/>
          <p:cNvSpPr/>
          <p:nvPr/>
        </p:nvSpPr>
        <p:spPr>
          <a:xfrm rot="-5400000">
            <a:off x="62431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189" name="Google Shape;189;p34"/>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a:t>
                      </a:r>
                      <a:r>
                        <a:rPr lang="en" sz="1800">
                          <a:latin typeface="Consolas"/>
                          <a:ea typeface="Consolas"/>
                          <a:cs typeface="Consolas"/>
                          <a:sym typeface="Consolas"/>
                        </a:rPr>
                        <a:t> extends Comparable&lt;T&gt;</a:t>
                      </a:r>
                      <a:r>
                        <a:rPr lang="en" sz="1800">
                          <a:latin typeface="Consolas"/>
                          <a:ea typeface="Consolas"/>
                          <a:cs typeface="Consolas"/>
                          <a:sym typeface="Consolas"/>
                        </a:rPr>
                        <a: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Node&lt;T&gt; root;</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BinaryTree()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this.root =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boolean isEmpty()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this.root ==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32"/>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890" name="Google Shape;1890;p232"/>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891" name="Google Shape;1891;p232"/>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 f +</a:t>
            </a:r>
            <a:endParaRPr/>
          </a:p>
        </p:txBody>
      </p:sp>
      <p:sp>
        <p:nvSpPr>
          <p:cNvPr id="1892" name="Google Shape;1892;p232"/>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893" name="Google Shape;1893;p232"/>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894" name="Google Shape;1894;p232"/>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895" name="Google Shape;1895;p232"/>
          <p:cNvSpPr/>
          <p:nvPr/>
        </p:nvSpPr>
        <p:spPr>
          <a:xfrm rot="-5400000">
            <a:off x="65479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233"/>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01" name="Google Shape;1901;p233"/>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902" name="Google Shape;1902;p233"/>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 f + g</a:t>
            </a:r>
            <a:endParaRPr/>
          </a:p>
        </p:txBody>
      </p:sp>
      <p:sp>
        <p:nvSpPr>
          <p:cNvPr id="1903" name="Google Shape;1903;p233"/>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 * </a:t>
            </a:r>
            <a:endParaRPr/>
          </a:p>
        </p:txBody>
      </p:sp>
      <p:sp>
        <p:nvSpPr>
          <p:cNvPr id="1904" name="Google Shape;1904;p233"/>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05" name="Google Shape;1905;p233"/>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06" name="Google Shape;1906;p233"/>
          <p:cNvSpPr/>
          <p:nvPr/>
        </p:nvSpPr>
        <p:spPr>
          <a:xfrm rot="-5400000">
            <a:off x="68527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234"/>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12" name="Google Shape;1912;p234"/>
          <p:cNvSpPr txBox="1"/>
          <p:nvPr/>
        </p:nvSpPr>
        <p:spPr>
          <a:xfrm>
            <a:off x="1116900" y="1576075"/>
            <a:ext cx="6910200" cy="66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31F20"/>
                </a:solidFill>
                <a:latin typeface="Droid Sans"/>
                <a:ea typeface="Droid Sans"/>
                <a:cs typeface="Droid Sans"/>
                <a:sym typeface="Droid Sans"/>
              </a:rPr>
              <a:t>( a + ( b * c ) ) + ( ( ( d * e ) + f ) * g )</a:t>
            </a:r>
            <a:endParaRPr b="1" sz="3000">
              <a:solidFill>
                <a:srgbClr val="231F20"/>
              </a:solidFill>
              <a:latin typeface="Droid Sans"/>
              <a:ea typeface="Droid Sans"/>
              <a:cs typeface="Droid Sans"/>
              <a:sym typeface="Droid Sans"/>
            </a:endParaRPr>
          </a:p>
        </p:txBody>
      </p:sp>
      <p:sp>
        <p:nvSpPr>
          <p:cNvPr id="1913" name="Google Shape;1913;p234"/>
          <p:cNvSpPr/>
          <p:nvPr/>
        </p:nvSpPr>
        <p:spPr>
          <a:xfrm>
            <a:off x="5718250" y="43636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b c * + d e * f + g * +</a:t>
            </a:r>
            <a:endParaRPr/>
          </a:p>
        </p:txBody>
      </p:sp>
      <p:sp>
        <p:nvSpPr>
          <p:cNvPr id="1914" name="Google Shape;1914;p234"/>
          <p:cNvSpPr/>
          <p:nvPr/>
        </p:nvSpPr>
        <p:spPr>
          <a:xfrm>
            <a:off x="5718250" y="565880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15" name="Google Shape;1915;p234"/>
          <p:cNvSpPr txBox="1"/>
          <p:nvPr/>
        </p:nvSpPr>
        <p:spPr>
          <a:xfrm>
            <a:off x="5718250" y="40640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16" name="Google Shape;1916;p234"/>
          <p:cNvSpPr txBox="1"/>
          <p:nvPr/>
        </p:nvSpPr>
        <p:spPr>
          <a:xfrm>
            <a:off x="5718250" y="535940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17" name="Google Shape;1917;p234"/>
          <p:cNvSpPr/>
          <p:nvPr/>
        </p:nvSpPr>
        <p:spPr>
          <a:xfrm rot="-5400000">
            <a:off x="7081325" y="2592075"/>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35"/>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23" name="Google Shape;1923;p235"/>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1924" name="Google Shape;1924;p235"/>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25" name="Google Shape;1925;p235"/>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26" name="Google Shape;1926;p235"/>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27" name="Google Shape;1927;p235"/>
          <p:cNvSpPr/>
          <p:nvPr/>
        </p:nvSpPr>
        <p:spPr>
          <a:xfrm rot="-5400000">
            <a:off x="6938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928" name="Google Shape;1928;p235"/>
          <p:cNvGrpSpPr/>
          <p:nvPr/>
        </p:nvGrpSpPr>
        <p:grpSpPr>
          <a:xfrm>
            <a:off x="4867375" y="2318575"/>
            <a:ext cx="429600" cy="1328700"/>
            <a:chOff x="4320300" y="3894675"/>
            <a:chExt cx="429600" cy="1328700"/>
          </a:xfrm>
        </p:grpSpPr>
        <p:cxnSp>
          <p:nvCxnSpPr>
            <p:cNvPr id="1929" name="Google Shape;1929;p235"/>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30" name="Google Shape;1930;p235"/>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36"/>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36" name="Google Shape;1936;p236"/>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1937" name="Google Shape;1937;p236"/>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38" name="Google Shape;1938;p236"/>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39" name="Google Shape;1939;p236"/>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40" name="Google Shape;1940;p236"/>
          <p:cNvSpPr/>
          <p:nvPr/>
        </p:nvSpPr>
        <p:spPr>
          <a:xfrm rot="-5400000">
            <a:off x="10748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941" name="Google Shape;1941;p236"/>
          <p:cNvGrpSpPr/>
          <p:nvPr/>
        </p:nvGrpSpPr>
        <p:grpSpPr>
          <a:xfrm>
            <a:off x="4867375" y="2318575"/>
            <a:ext cx="429600" cy="1328700"/>
            <a:chOff x="4320300" y="3894675"/>
            <a:chExt cx="429600" cy="1328700"/>
          </a:xfrm>
        </p:grpSpPr>
        <p:cxnSp>
          <p:nvCxnSpPr>
            <p:cNvPr id="1942" name="Google Shape;1942;p236"/>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236"/>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1944" name="Google Shape;1944;p236"/>
          <p:cNvGrpSpPr/>
          <p:nvPr/>
        </p:nvGrpSpPr>
        <p:grpSpPr>
          <a:xfrm>
            <a:off x="5371475" y="2318575"/>
            <a:ext cx="429600" cy="1328700"/>
            <a:chOff x="4320300" y="3894675"/>
            <a:chExt cx="429600" cy="1328700"/>
          </a:xfrm>
        </p:grpSpPr>
        <p:cxnSp>
          <p:nvCxnSpPr>
            <p:cNvPr id="1945" name="Google Shape;1945;p236"/>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46" name="Google Shape;1946;p236"/>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1947" name="Google Shape;1947;p236"/>
          <p:cNvGrpSpPr/>
          <p:nvPr/>
        </p:nvGrpSpPr>
        <p:grpSpPr>
          <a:xfrm>
            <a:off x="5875575" y="2318575"/>
            <a:ext cx="429600" cy="1328700"/>
            <a:chOff x="4320300" y="3894675"/>
            <a:chExt cx="429600" cy="1328700"/>
          </a:xfrm>
        </p:grpSpPr>
        <p:cxnSp>
          <p:nvCxnSpPr>
            <p:cNvPr id="1948" name="Google Shape;1948;p236"/>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49" name="Google Shape;1949;p236"/>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237"/>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55" name="Google Shape;1955;p237"/>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1956" name="Google Shape;1956;p237"/>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57" name="Google Shape;1957;p237"/>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58" name="Google Shape;1958;p237"/>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59" name="Google Shape;1959;p237"/>
          <p:cNvSpPr/>
          <p:nvPr/>
        </p:nvSpPr>
        <p:spPr>
          <a:xfrm rot="-5400000">
            <a:off x="12272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960" name="Google Shape;1960;p237"/>
          <p:cNvGrpSpPr/>
          <p:nvPr/>
        </p:nvGrpSpPr>
        <p:grpSpPr>
          <a:xfrm>
            <a:off x="4867375" y="2318575"/>
            <a:ext cx="429600" cy="1328700"/>
            <a:chOff x="4320300" y="3894675"/>
            <a:chExt cx="429600" cy="1328700"/>
          </a:xfrm>
        </p:grpSpPr>
        <p:cxnSp>
          <p:nvCxnSpPr>
            <p:cNvPr id="1961" name="Google Shape;1961;p237"/>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62" name="Google Shape;1962;p237"/>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1963" name="Google Shape;1963;p237"/>
          <p:cNvGrpSpPr/>
          <p:nvPr/>
        </p:nvGrpSpPr>
        <p:grpSpPr>
          <a:xfrm>
            <a:off x="5371475" y="2318575"/>
            <a:ext cx="429600" cy="1328700"/>
            <a:chOff x="4320300" y="3894675"/>
            <a:chExt cx="429600" cy="1328700"/>
          </a:xfrm>
        </p:grpSpPr>
        <p:cxnSp>
          <p:nvCxnSpPr>
            <p:cNvPr id="1964" name="Google Shape;1964;p237"/>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65" name="Google Shape;1965;p237"/>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1966" name="Google Shape;1966;p237"/>
          <p:cNvGrpSpPr/>
          <p:nvPr/>
        </p:nvGrpSpPr>
        <p:grpSpPr>
          <a:xfrm>
            <a:off x="5875575" y="2318575"/>
            <a:ext cx="429600" cy="1328700"/>
            <a:chOff x="4320300" y="3894675"/>
            <a:chExt cx="429600" cy="1328700"/>
          </a:xfrm>
        </p:grpSpPr>
        <p:cxnSp>
          <p:nvCxnSpPr>
            <p:cNvPr id="1967" name="Google Shape;1967;p237"/>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68" name="Google Shape;1968;p237"/>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38"/>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74" name="Google Shape;1974;p238"/>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1975" name="Google Shape;1975;p238"/>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76" name="Google Shape;1976;p238"/>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77" name="Google Shape;1977;p238"/>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1978" name="Google Shape;1978;p238"/>
          <p:cNvSpPr/>
          <p:nvPr/>
        </p:nvSpPr>
        <p:spPr>
          <a:xfrm rot="-5400000">
            <a:off x="12272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979" name="Google Shape;1979;p238"/>
          <p:cNvGrpSpPr/>
          <p:nvPr/>
        </p:nvGrpSpPr>
        <p:grpSpPr>
          <a:xfrm>
            <a:off x="4867375" y="2318575"/>
            <a:ext cx="429600" cy="1328700"/>
            <a:chOff x="4320300" y="3894675"/>
            <a:chExt cx="429600" cy="1328700"/>
          </a:xfrm>
        </p:grpSpPr>
        <p:cxnSp>
          <p:nvCxnSpPr>
            <p:cNvPr id="1980" name="Google Shape;1980;p238"/>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81" name="Google Shape;1981;p238"/>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1982" name="Google Shape;1982;p238"/>
          <p:cNvGrpSpPr/>
          <p:nvPr/>
        </p:nvGrpSpPr>
        <p:grpSpPr>
          <a:xfrm>
            <a:off x="5019775" y="3597640"/>
            <a:ext cx="488276" cy="724085"/>
            <a:chOff x="4548900" y="4118290"/>
            <a:chExt cx="488276" cy="724085"/>
          </a:xfrm>
        </p:grpSpPr>
        <p:cxnSp>
          <p:nvCxnSpPr>
            <p:cNvPr id="1983" name="Google Shape;1983;p238"/>
            <p:cNvCxnSpPr>
              <a:stCxn id="1984" idx="3"/>
              <a:endCxn id="1985" idx="0"/>
            </p:cNvCxnSpPr>
            <p:nvPr/>
          </p:nvCxnSpPr>
          <p:spPr>
            <a:xfrm flipH="1">
              <a:off x="4763576" y="4118290"/>
              <a:ext cx="273600" cy="3204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238"/>
            <p:cNvSpPr/>
            <p:nvPr/>
          </p:nvSpPr>
          <p:spPr>
            <a:xfrm>
              <a:off x="45489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1986" name="Google Shape;1986;p238"/>
          <p:cNvGrpSpPr/>
          <p:nvPr/>
        </p:nvGrpSpPr>
        <p:grpSpPr>
          <a:xfrm>
            <a:off x="5811824" y="3597640"/>
            <a:ext cx="429601" cy="720160"/>
            <a:chOff x="4033024" y="4118290"/>
            <a:chExt cx="429601" cy="720160"/>
          </a:xfrm>
        </p:grpSpPr>
        <p:cxnSp>
          <p:nvCxnSpPr>
            <p:cNvPr id="1987" name="Google Shape;1987;p238"/>
            <p:cNvCxnSpPr>
              <a:stCxn id="1984" idx="5"/>
              <a:endCxn id="1988" idx="0"/>
            </p:cNvCxnSpPr>
            <p:nvPr/>
          </p:nvCxnSpPr>
          <p:spPr>
            <a:xfrm>
              <a:off x="4033024" y="4118290"/>
              <a:ext cx="214800" cy="316500"/>
            </a:xfrm>
            <a:prstGeom prst="straightConnector1">
              <a:avLst/>
            </a:prstGeom>
            <a:noFill/>
            <a:ln cap="flat" cmpd="sng" w="9525">
              <a:solidFill>
                <a:schemeClr val="dk2"/>
              </a:solidFill>
              <a:prstDash val="solid"/>
              <a:round/>
              <a:headEnd len="med" w="med" type="none"/>
              <a:tailEnd len="med" w="med" type="none"/>
            </a:ln>
          </p:spPr>
        </p:cxnSp>
        <p:sp>
          <p:nvSpPr>
            <p:cNvPr id="1988" name="Google Shape;1988;p238"/>
            <p:cNvSpPr/>
            <p:nvPr/>
          </p:nvSpPr>
          <p:spPr>
            <a:xfrm>
              <a:off x="4033025" y="4434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1989" name="Google Shape;1989;p238"/>
          <p:cNvGrpSpPr/>
          <p:nvPr/>
        </p:nvGrpSpPr>
        <p:grpSpPr>
          <a:xfrm>
            <a:off x="5445138" y="2328075"/>
            <a:ext cx="429600" cy="1328700"/>
            <a:chOff x="4320300" y="3894675"/>
            <a:chExt cx="429600" cy="1328700"/>
          </a:xfrm>
        </p:grpSpPr>
        <p:cxnSp>
          <p:nvCxnSpPr>
            <p:cNvPr id="1990" name="Google Shape;1990;p238"/>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1984" name="Google Shape;1984;p238"/>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39"/>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1996" name="Google Shape;1996;p239"/>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1997" name="Google Shape;1997;p239"/>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98" name="Google Shape;1998;p239"/>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1999" name="Google Shape;1999;p239"/>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2000" name="Google Shape;2000;p239"/>
          <p:cNvSpPr/>
          <p:nvPr/>
        </p:nvSpPr>
        <p:spPr>
          <a:xfrm rot="-5400000">
            <a:off x="14558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01" name="Google Shape;2001;p239"/>
          <p:cNvGrpSpPr/>
          <p:nvPr/>
        </p:nvGrpSpPr>
        <p:grpSpPr>
          <a:xfrm>
            <a:off x="4867375" y="2318575"/>
            <a:ext cx="429600" cy="1328700"/>
            <a:chOff x="4320300" y="3894675"/>
            <a:chExt cx="429600" cy="1328700"/>
          </a:xfrm>
        </p:grpSpPr>
        <p:cxnSp>
          <p:nvCxnSpPr>
            <p:cNvPr id="2002" name="Google Shape;2002;p239"/>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03" name="Google Shape;2003;p239"/>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004" name="Google Shape;2004;p239"/>
          <p:cNvGrpSpPr/>
          <p:nvPr/>
        </p:nvGrpSpPr>
        <p:grpSpPr>
          <a:xfrm>
            <a:off x="5019775" y="3597640"/>
            <a:ext cx="488276" cy="724085"/>
            <a:chOff x="4548900" y="4118290"/>
            <a:chExt cx="488276" cy="724085"/>
          </a:xfrm>
        </p:grpSpPr>
        <p:cxnSp>
          <p:nvCxnSpPr>
            <p:cNvPr id="2005" name="Google Shape;2005;p239"/>
            <p:cNvCxnSpPr>
              <a:stCxn id="2006" idx="3"/>
              <a:endCxn id="2007" idx="0"/>
            </p:cNvCxnSpPr>
            <p:nvPr/>
          </p:nvCxnSpPr>
          <p:spPr>
            <a:xfrm flipH="1">
              <a:off x="4763576" y="4118290"/>
              <a:ext cx="273600" cy="320400"/>
            </a:xfrm>
            <a:prstGeom prst="straightConnector1">
              <a:avLst/>
            </a:prstGeom>
            <a:noFill/>
            <a:ln cap="flat" cmpd="sng" w="9525">
              <a:solidFill>
                <a:schemeClr val="dk2"/>
              </a:solidFill>
              <a:prstDash val="solid"/>
              <a:round/>
              <a:headEnd len="med" w="med" type="none"/>
              <a:tailEnd len="med" w="med" type="none"/>
            </a:ln>
          </p:spPr>
        </p:cxnSp>
        <p:sp>
          <p:nvSpPr>
            <p:cNvPr id="2007" name="Google Shape;2007;p239"/>
            <p:cNvSpPr/>
            <p:nvPr/>
          </p:nvSpPr>
          <p:spPr>
            <a:xfrm>
              <a:off x="45489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008" name="Google Shape;2008;p239"/>
          <p:cNvGrpSpPr/>
          <p:nvPr/>
        </p:nvGrpSpPr>
        <p:grpSpPr>
          <a:xfrm>
            <a:off x="5811824" y="3597640"/>
            <a:ext cx="429601" cy="720160"/>
            <a:chOff x="4033024" y="4118290"/>
            <a:chExt cx="429601" cy="720160"/>
          </a:xfrm>
        </p:grpSpPr>
        <p:cxnSp>
          <p:nvCxnSpPr>
            <p:cNvPr id="2009" name="Google Shape;2009;p239"/>
            <p:cNvCxnSpPr>
              <a:stCxn id="2006" idx="5"/>
              <a:endCxn id="2010" idx="0"/>
            </p:cNvCxnSpPr>
            <p:nvPr/>
          </p:nvCxnSpPr>
          <p:spPr>
            <a:xfrm>
              <a:off x="4033024" y="4118290"/>
              <a:ext cx="214800" cy="3165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239"/>
            <p:cNvSpPr/>
            <p:nvPr/>
          </p:nvSpPr>
          <p:spPr>
            <a:xfrm>
              <a:off x="4033025" y="4434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011" name="Google Shape;2011;p239"/>
          <p:cNvGrpSpPr/>
          <p:nvPr/>
        </p:nvGrpSpPr>
        <p:grpSpPr>
          <a:xfrm>
            <a:off x="5445138" y="2328075"/>
            <a:ext cx="429600" cy="1328700"/>
            <a:chOff x="4320300" y="3894675"/>
            <a:chExt cx="429600" cy="1328700"/>
          </a:xfrm>
        </p:grpSpPr>
        <p:cxnSp>
          <p:nvCxnSpPr>
            <p:cNvPr id="2012" name="Google Shape;2012;p239"/>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06" name="Google Shape;2006;p239"/>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240"/>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2018" name="Google Shape;2018;p240"/>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2019" name="Google Shape;2019;p240"/>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20" name="Google Shape;2020;p240"/>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2021" name="Google Shape;2021;p240"/>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2022" name="Google Shape;2022;p240"/>
          <p:cNvSpPr/>
          <p:nvPr/>
        </p:nvSpPr>
        <p:spPr>
          <a:xfrm rot="-5400000">
            <a:off x="14558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23" name="Google Shape;2023;p240"/>
          <p:cNvGrpSpPr/>
          <p:nvPr/>
        </p:nvGrpSpPr>
        <p:grpSpPr>
          <a:xfrm>
            <a:off x="4370725" y="2412325"/>
            <a:ext cx="1607762" cy="2612600"/>
            <a:chOff x="2872775" y="3597650"/>
            <a:chExt cx="1607762" cy="2612600"/>
          </a:xfrm>
        </p:grpSpPr>
        <p:grpSp>
          <p:nvGrpSpPr>
            <p:cNvPr id="2024" name="Google Shape;2024;p240"/>
            <p:cNvGrpSpPr/>
            <p:nvPr/>
          </p:nvGrpSpPr>
          <p:grpSpPr>
            <a:xfrm>
              <a:off x="2872775" y="4867215"/>
              <a:ext cx="538788" cy="693910"/>
              <a:chOff x="4644275" y="3835540"/>
              <a:chExt cx="538788" cy="693910"/>
            </a:xfrm>
          </p:grpSpPr>
          <p:cxnSp>
            <p:nvCxnSpPr>
              <p:cNvPr id="2025" name="Google Shape;2025;p240"/>
              <p:cNvCxnSpPr>
                <a:stCxn id="2026" idx="3"/>
                <a:endCxn id="2027" idx="0"/>
              </p:cNvCxnSpPr>
              <p:nvPr/>
            </p:nvCxnSpPr>
            <p:spPr>
              <a:xfrm flipH="1">
                <a:off x="4859063" y="3835540"/>
                <a:ext cx="324000" cy="290100"/>
              </a:xfrm>
              <a:prstGeom prst="straightConnector1">
                <a:avLst/>
              </a:prstGeom>
              <a:noFill/>
              <a:ln cap="flat" cmpd="sng" w="9525">
                <a:solidFill>
                  <a:schemeClr val="dk2"/>
                </a:solidFill>
                <a:prstDash val="solid"/>
                <a:round/>
                <a:headEnd len="med" w="med" type="none"/>
                <a:tailEnd len="med" w="med" type="none"/>
              </a:ln>
            </p:spPr>
          </p:cxnSp>
          <p:sp>
            <p:nvSpPr>
              <p:cNvPr id="2027" name="Google Shape;2027;p240"/>
              <p:cNvSpPr/>
              <p:nvPr/>
            </p:nvSpPr>
            <p:spPr>
              <a:xfrm>
                <a:off x="4644275" y="4125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028" name="Google Shape;2028;p240"/>
            <p:cNvGrpSpPr/>
            <p:nvPr/>
          </p:nvGrpSpPr>
          <p:grpSpPr>
            <a:xfrm>
              <a:off x="3348650" y="4867215"/>
              <a:ext cx="1131887" cy="1343035"/>
              <a:chOff x="4407250" y="2574690"/>
              <a:chExt cx="1131887" cy="1343035"/>
            </a:xfrm>
          </p:grpSpPr>
          <p:grpSp>
            <p:nvGrpSpPr>
              <p:cNvPr id="2029" name="Google Shape;2029;p240"/>
              <p:cNvGrpSpPr/>
              <p:nvPr/>
            </p:nvGrpSpPr>
            <p:grpSpPr>
              <a:xfrm>
                <a:off x="4407250" y="3216640"/>
                <a:ext cx="429600" cy="701085"/>
                <a:chOff x="3936375" y="3737290"/>
                <a:chExt cx="429600" cy="701085"/>
              </a:xfrm>
            </p:grpSpPr>
            <p:cxnSp>
              <p:nvCxnSpPr>
                <p:cNvPr id="2030" name="Google Shape;2030;p240"/>
                <p:cNvCxnSpPr>
                  <a:stCxn id="2031" idx="3"/>
                  <a:endCxn id="2032" idx="0"/>
                </p:cNvCxnSpPr>
                <p:nvPr/>
              </p:nvCxnSpPr>
              <p:spPr>
                <a:xfrm flipH="1">
                  <a:off x="4151276" y="3737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32" name="Google Shape;2032;p240"/>
                <p:cNvSpPr/>
                <p:nvPr/>
              </p:nvSpPr>
              <p:spPr>
                <a:xfrm>
                  <a:off x="3936375"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033" name="Google Shape;2033;p240"/>
              <p:cNvGrpSpPr/>
              <p:nvPr/>
            </p:nvGrpSpPr>
            <p:grpSpPr>
              <a:xfrm>
                <a:off x="5109538" y="3216640"/>
                <a:ext cx="429600" cy="701085"/>
                <a:chOff x="3330738" y="3737290"/>
                <a:chExt cx="429600" cy="701085"/>
              </a:xfrm>
            </p:grpSpPr>
            <p:cxnSp>
              <p:nvCxnSpPr>
                <p:cNvPr id="2034" name="Google Shape;2034;p240"/>
                <p:cNvCxnSpPr>
                  <a:stCxn id="2031" idx="5"/>
                  <a:endCxn id="2035" idx="0"/>
                </p:cNvCxnSpPr>
                <p:nvPr/>
              </p:nvCxnSpPr>
              <p:spPr>
                <a:xfrm>
                  <a:off x="3347224" y="3737290"/>
                  <a:ext cx="198300" cy="29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240"/>
                <p:cNvSpPr/>
                <p:nvPr/>
              </p:nvSpPr>
              <p:spPr>
                <a:xfrm>
                  <a:off x="3330738"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036" name="Google Shape;2036;p240"/>
              <p:cNvGrpSpPr/>
              <p:nvPr/>
            </p:nvGrpSpPr>
            <p:grpSpPr>
              <a:xfrm>
                <a:off x="4759338" y="2574690"/>
                <a:ext cx="429600" cy="701085"/>
                <a:chOff x="3634500" y="4141290"/>
                <a:chExt cx="429600" cy="701085"/>
              </a:xfrm>
            </p:grpSpPr>
            <p:cxnSp>
              <p:nvCxnSpPr>
                <p:cNvPr id="2037" name="Google Shape;2037;p240"/>
                <p:cNvCxnSpPr>
                  <a:stCxn id="2026" idx="5"/>
                  <a:endCxn id="2031" idx="0"/>
                </p:cNvCxnSpPr>
                <p:nvPr/>
              </p:nvCxnSpPr>
              <p:spPr>
                <a:xfrm>
                  <a:off x="3649099" y="4141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31" name="Google Shape;2031;p240"/>
                <p:cNvSpPr/>
                <p:nvPr/>
              </p:nvSpPr>
              <p:spPr>
                <a:xfrm>
                  <a:off x="36345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038" name="Google Shape;2038;p240"/>
            <p:cNvGrpSpPr/>
            <p:nvPr/>
          </p:nvGrpSpPr>
          <p:grpSpPr>
            <a:xfrm>
              <a:off x="3348650" y="3597650"/>
              <a:ext cx="429600" cy="1328700"/>
              <a:chOff x="4320300" y="3894675"/>
              <a:chExt cx="429600" cy="1328700"/>
            </a:xfrm>
          </p:grpSpPr>
          <p:cxnSp>
            <p:nvCxnSpPr>
              <p:cNvPr id="2039" name="Google Shape;2039;p240"/>
              <p:cNvCxnSpPr>
                <a:endCxn id="2026"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26" name="Google Shape;2026;p240"/>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41"/>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2045" name="Google Shape;2045;p241"/>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2046" name="Google Shape;2046;p241"/>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7" name="Google Shape;2047;p241"/>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2048" name="Google Shape;2048;p241"/>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2049" name="Google Shape;2049;p241"/>
          <p:cNvSpPr/>
          <p:nvPr/>
        </p:nvSpPr>
        <p:spPr>
          <a:xfrm rot="-5400000">
            <a:off x="18368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50" name="Google Shape;2050;p241"/>
          <p:cNvGrpSpPr/>
          <p:nvPr/>
        </p:nvGrpSpPr>
        <p:grpSpPr>
          <a:xfrm>
            <a:off x="4370725" y="2412325"/>
            <a:ext cx="1607762" cy="2612600"/>
            <a:chOff x="2872775" y="3597650"/>
            <a:chExt cx="1607762" cy="2612600"/>
          </a:xfrm>
        </p:grpSpPr>
        <p:grpSp>
          <p:nvGrpSpPr>
            <p:cNvPr id="2051" name="Google Shape;2051;p241"/>
            <p:cNvGrpSpPr/>
            <p:nvPr/>
          </p:nvGrpSpPr>
          <p:grpSpPr>
            <a:xfrm>
              <a:off x="2872775" y="4867215"/>
              <a:ext cx="538788" cy="693910"/>
              <a:chOff x="4644275" y="3835540"/>
              <a:chExt cx="538788" cy="693910"/>
            </a:xfrm>
          </p:grpSpPr>
          <p:cxnSp>
            <p:nvCxnSpPr>
              <p:cNvPr id="2052" name="Google Shape;2052;p241"/>
              <p:cNvCxnSpPr>
                <a:stCxn id="2053" idx="3"/>
                <a:endCxn id="2054" idx="0"/>
              </p:cNvCxnSpPr>
              <p:nvPr/>
            </p:nvCxnSpPr>
            <p:spPr>
              <a:xfrm flipH="1">
                <a:off x="4859063" y="3835540"/>
                <a:ext cx="324000" cy="290100"/>
              </a:xfrm>
              <a:prstGeom prst="straightConnector1">
                <a:avLst/>
              </a:prstGeom>
              <a:noFill/>
              <a:ln cap="flat" cmpd="sng" w="9525">
                <a:solidFill>
                  <a:schemeClr val="dk2"/>
                </a:solidFill>
                <a:prstDash val="solid"/>
                <a:round/>
                <a:headEnd len="med" w="med" type="none"/>
                <a:tailEnd len="med" w="med" type="none"/>
              </a:ln>
            </p:spPr>
          </p:cxnSp>
          <p:sp>
            <p:nvSpPr>
              <p:cNvPr id="2054" name="Google Shape;2054;p241"/>
              <p:cNvSpPr/>
              <p:nvPr/>
            </p:nvSpPr>
            <p:spPr>
              <a:xfrm>
                <a:off x="4644275" y="4125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055" name="Google Shape;2055;p241"/>
            <p:cNvGrpSpPr/>
            <p:nvPr/>
          </p:nvGrpSpPr>
          <p:grpSpPr>
            <a:xfrm>
              <a:off x="3348650" y="4867215"/>
              <a:ext cx="1131887" cy="1343035"/>
              <a:chOff x="4407250" y="2574690"/>
              <a:chExt cx="1131887" cy="1343035"/>
            </a:xfrm>
          </p:grpSpPr>
          <p:grpSp>
            <p:nvGrpSpPr>
              <p:cNvPr id="2056" name="Google Shape;2056;p241"/>
              <p:cNvGrpSpPr/>
              <p:nvPr/>
            </p:nvGrpSpPr>
            <p:grpSpPr>
              <a:xfrm>
                <a:off x="4407250" y="3216640"/>
                <a:ext cx="429600" cy="701085"/>
                <a:chOff x="3936375" y="3737290"/>
                <a:chExt cx="429600" cy="701085"/>
              </a:xfrm>
            </p:grpSpPr>
            <p:cxnSp>
              <p:nvCxnSpPr>
                <p:cNvPr id="2057" name="Google Shape;2057;p241"/>
                <p:cNvCxnSpPr>
                  <a:stCxn id="2058" idx="3"/>
                  <a:endCxn id="2059" idx="0"/>
                </p:cNvCxnSpPr>
                <p:nvPr/>
              </p:nvCxnSpPr>
              <p:spPr>
                <a:xfrm flipH="1">
                  <a:off x="4151276" y="3737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59" name="Google Shape;2059;p241"/>
                <p:cNvSpPr/>
                <p:nvPr/>
              </p:nvSpPr>
              <p:spPr>
                <a:xfrm>
                  <a:off x="3936375"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060" name="Google Shape;2060;p241"/>
              <p:cNvGrpSpPr/>
              <p:nvPr/>
            </p:nvGrpSpPr>
            <p:grpSpPr>
              <a:xfrm>
                <a:off x="5109538" y="3216640"/>
                <a:ext cx="429600" cy="701085"/>
                <a:chOff x="3330738" y="3737290"/>
                <a:chExt cx="429600" cy="701085"/>
              </a:xfrm>
            </p:grpSpPr>
            <p:cxnSp>
              <p:nvCxnSpPr>
                <p:cNvPr id="2061" name="Google Shape;2061;p241"/>
                <p:cNvCxnSpPr>
                  <a:stCxn id="2058" idx="5"/>
                  <a:endCxn id="2062" idx="0"/>
                </p:cNvCxnSpPr>
                <p:nvPr/>
              </p:nvCxnSpPr>
              <p:spPr>
                <a:xfrm>
                  <a:off x="3347224" y="3737290"/>
                  <a:ext cx="198300" cy="297300"/>
                </a:xfrm>
                <a:prstGeom prst="straightConnector1">
                  <a:avLst/>
                </a:prstGeom>
                <a:noFill/>
                <a:ln cap="flat" cmpd="sng" w="9525">
                  <a:solidFill>
                    <a:schemeClr val="dk2"/>
                  </a:solidFill>
                  <a:prstDash val="solid"/>
                  <a:round/>
                  <a:headEnd len="med" w="med" type="none"/>
                  <a:tailEnd len="med" w="med" type="none"/>
                </a:ln>
              </p:spPr>
            </p:cxnSp>
            <p:sp>
              <p:nvSpPr>
                <p:cNvPr id="2062" name="Google Shape;2062;p241"/>
                <p:cNvSpPr/>
                <p:nvPr/>
              </p:nvSpPr>
              <p:spPr>
                <a:xfrm>
                  <a:off x="3330738"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063" name="Google Shape;2063;p241"/>
              <p:cNvGrpSpPr/>
              <p:nvPr/>
            </p:nvGrpSpPr>
            <p:grpSpPr>
              <a:xfrm>
                <a:off x="4759338" y="2574690"/>
                <a:ext cx="429600" cy="701085"/>
                <a:chOff x="3634500" y="4141290"/>
                <a:chExt cx="429600" cy="701085"/>
              </a:xfrm>
            </p:grpSpPr>
            <p:cxnSp>
              <p:nvCxnSpPr>
                <p:cNvPr id="2064" name="Google Shape;2064;p241"/>
                <p:cNvCxnSpPr>
                  <a:stCxn id="2053" idx="5"/>
                  <a:endCxn id="2058" idx="0"/>
                </p:cNvCxnSpPr>
                <p:nvPr/>
              </p:nvCxnSpPr>
              <p:spPr>
                <a:xfrm>
                  <a:off x="3649099" y="4141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58" name="Google Shape;2058;p241"/>
                <p:cNvSpPr/>
                <p:nvPr/>
              </p:nvSpPr>
              <p:spPr>
                <a:xfrm>
                  <a:off x="36345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065" name="Google Shape;2065;p241"/>
            <p:cNvGrpSpPr/>
            <p:nvPr/>
          </p:nvGrpSpPr>
          <p:grpSpPr>
            <a:xfrm>
              <a:off x="3348650" y="3597650"/>
              <a:ext cx="429600" cy="1328700"/>
              <a:chOff x="4320300" y="3894675"/>
              <a:chExt cx="429600" cy="1328700"/>
            </a:xfrm>
          </p:grpSpPr>
          <p:cxnSp>
            <p:nvCxnSpPr>
              <p:cNvPr id="2066" name="Google Shape;2066;p241"/>
              <p:cNvCxnSpPr>
                <a:endCxn id="2053"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53" name="Google Shape;2053;p241"/>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067" name="Google Shape;2067;p241"/>
          <p:cNvGrpSpPr/>
          <p:nvPr/>
        </p:nvGrpSpPr>
        <p:grpSpPr>
          <a:xfrm>
            <a:off x="5548900" y="2412325"/>
            <a:ext cx="429600" cy="1328700"/>
            <a:chOff x="4320300" y="3894675"/>
            <a:chExt cx="429600" cy="1328700"/>
          </a:xfrm>
        </p:grpSpPr>
        <p:cxnSp>
          <p:nvCxnSpPr>
            <p:cNvPr id="2068" name="Google Shape;2068;p241"/>
            <p:cNvCxnSpPr>
              <a:endCxn id="2069"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69" name="Google Shape;2069;p241"/>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d</a:t>
              </a:r>
              <a:endParaRPr b="1" sz="1800">
                <a:latin typeface="Courier New"/>
                <a:ea typeface="Courier New"/>
                <a:cs typeface="Courier New"/>
                <a:sym typeface="Courier New"/>
              </a:endParaRPr>
            </a:p>
          </p:txBody>
        </p:sp>
      </p:grpSp>
      <p:grpSp>
        <p:nvGrpSpPr>
          <p:cNvPr id="2070" name="Google Shape;2070;p241"/>
          <p:cNvGrpSpPr/>
          <p:nvPr/>
        </p:nvGrpSpPr>
        <p:grpSpPr>
          <a:xfrm>
            <a:off x="6190375" y="2412325"/>
            <a:ext cx="429600" cy="1328700"/>
            <a:chOff x="4320300" y="3894675"/>
            <a:chExt cx="429600" cy="1328700"/>
          </a:xfrm>
        </p:grpSpPr>
        <p:cxnSp>
          <p:nvCxnSpPr>
            <p:cNvPr id="2071" name="Google Shape;2071;p241"/>
            <p:cNvCxnSpPr>
              <a:endCxn id="2072"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72" name="Google Shape;2072;p241"/>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e</a:t>
              </a:r>
              <a:endParaRPr b="1" sz="1800">
                <a:latin typeface="Courier New"/>
                <a:ea typeface="Courier New"/>
                <a:cs typeface="Courier New"/>
                <a:sym typeface="Courier New"/>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Contains operation</a:t>
            </a:r>
            <a:endParaRPr>
              <a:solidFill>
                <a:srgbClr val="999999"/>
              </a:solidFill>
            </a:endParaRPr>
          </a:p>
        </p:txBody>
      </p:sp>
      <p:sp>
        <p:nvSpPr>
          <p:cNvPr id="195" name="Google Shape;195;p3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Returns true if there is a node in the tree that has item </a:t>
            </a:r>
            <a:r>
              <a:rPr i="1" lang="en"/>
              <a:t>element </a:t>
            </a:r>
            <a:r>
              <a:rPr lang="en"/>
              <a:t>or false if there is no such node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the tree is empty it just returns false, otherwise make a recursive call on a subtree, either left or right</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42"/>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2078" name="Google Shape;2078;p242"/>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2079" name="Google Shape;2079;p242"/>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0" name="Google Shape;2080;p242"/>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2081" name="Google Shape;2081;p242"/>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2082" name="Google Shape;2082;p242"/>
          <p:cNvSpPr/>
          <p:nvPr/>
        </p:nvSpPr>
        <p:spPr>
          <a:xfrm rot="-5400000">
            <a:off x="19892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083" name="Google Shape;2083;p242"/>
          <p:cNvGrpSpPr/>
          <p:nvPr/>
        </p:nvGrpSpPr>
        <p:grpSpPr>
          <a:xfrm>
            <a:off x="4370725" y="2412325"/>
            <a:ext cx="1607762" cy="2612600"/>
            <a:chOff x="2872775" y="3597650"/>
            <a:chExt cx="1607762" cy="2612600"/>
          </a:xfrm>
        </p:grpSpPr>
        <p:grpSp>
          <p:nvGrpSpPr>
            <p:cNvPr id="2084" name="Google Shape;2084;p242"/>
            <p:cNvGrpSpPr/>
            <p:nvPr/>
          </p:nvGrpSpPr>
          <p:grpSpPr>
            <a:xfrm>
              <a:off x="2872775" y="4867215"/>
              <a:ext cx="538788" cy="693910"/>
              <a:chOff x="4644275" y="3835540"/>
              <a:chExt cx="538788" cy="693910"/>
            </a:xfrm>
          </p:grpSpPr>
          <p:cxnSp>
            <p:nvCxnSpPr>
              <p:cNvPr id="2085" name="Google Shape;2085;p242"/>
              <p:cNvCxnSpPr>
                <a:stCxn id="2086" idx="3"/>
                <a:endCxn id="2087" idx="0"/>
              </p:cNvCxnSpPr>
              <p:nvPr/>
            </p:nvCxnSpPr>
            <p:spPr>
              <a:xfrm flipH="1">
                <a:off x="4859063" y="3835540"/>
                <a:ext cx="324000" cy="290100"/>
              </a:xfrm>
              <a:prstGeom prst="straightConnector1">
                <a:avLst/>
              </a:prstGeom>
              <a:noFill/>
              <a:ln cap="flat" cmpd="sng" w="9525">
                <a:solidFill>
                  <a:schemeClr val="dk2"/>
                </a:solidFill>
                <a:prstDash val="solid"/>
                <a:round/>
                <a:headEnd len="med" w="med" type="none"/>
                <a:tailEnd len="med" w="med" type="none"/>
              </a:ln>
            </p:spPr>
          </p:cxnSp>
          <p:sp>
            <p:nvSpPr>
              <p:cNvPr id="2087" name="Google Shape;2087;p242"/>
              <p:cNvSpPr/>
              <p:nvPr/>
            </p:nvSpPr>
            <p:spPr>
              <a:xfrm>
                <a:off x="4644275" y="4125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088" name="Google Shape;2088;p242"/>
            <p:cNvGrpSpPr/>
            <p:nvPr/>
          </p:nvGrpSpPr>
          <p:grpSpPr>
            <a:xfrm>
              <a:off x="3348650" y="4867215"/>
              <a:ext cx="1131887" cy="1343035"/>
              <a:chOff x="4407250" y="2574690"/>
              <a:chExt cx="1131887" cy="1343035"/>
            </a:xfrm>
          </p:grpSpPr>
          <p:grpSp>
            <p:nvGrpSpPr>
              <p:cNvPr id="2089" name="Google Shape;2089;p242"/>
              <p:cNvGrpSpPr/>
              <p:nvPr/>
            </p:nvGrpSpPr>
            <p:grpSpPr>
              <a:xfrm>
                <a:off x="4407250" y="3216640"/>
                <a:ext cx="429600" cy="701085"/>
                <a:chOff x="3936375" y="3737290"/>
                <a:chExt cx="429600" cy="701085"/>
              </a:xfrm>
            </p:grpSpPr>
            <p:cxnSp>
              <p:nvCxnSpPr>
                <p:cNvPr id="2090" name="Google Shape;2090;p242"/>
                <p:cNvCxnSpPr>
                  <a:stCxn id="2091" idx="3"/>
                  <a:endCxn id="2092" idx="0"/>
                </p:cNvCxnSpPr>
                <p:nvPr/>
              </p:nvCxnSpPr>
              <p:spPr>
                <a:xfrm flipH="1">
                  <a:off x="4151276" y="3737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92" name="Google Shape;2092;p242"/>
                <p:cNvSpPr/>
                <p:nvPr/>
              </p:nvSpPr>
              <p:spPr>
                <a:xfrm>
                  <a:off x="3936375"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093" name="Google Shape;2093;p242"/>
              <p:cNvGrpSpPr/>
              <p:nvPr/>
            </p:nvGrpSpPr>
            <p:grpSpPr>
              <a:xfrm>
                <a:off x="5109538" y="3216640"/>
                <a:ext cx="429600" cy="701085"/>
                <a:chOff x="3330738" y="3737290"/>
                <a:chExt cx="429600" cy="701085"/>
              </a:xfrm>
            </p:grpSpPr>
            <p:cxnSp>
              <p:nvCxnSpPr>
                <p:cNvPr id="2094" name="Google Shape;2094;p242"/>
                <p:cNvCxnSpPr>
                  <a:stCxn id="2091" idx="5"/>
                  <a:endCxn id="2095" idx="0"/>
                </p:cNvCxnSpPr>
                <p:nvPr/>
              </p:nvCxnSpPr>
              <p:spPr>
                <a:xfrm>
                  <a:off x="3347224" y="3737290"/>
                  <a:ext cx="198300" cy="297300"/>
                </a:xfrm>
                <a:prstGeom prst="straightConnector1">
                  <a:avLst/>
                </a:prstGeom>
                <a:noFill/>
                <a:ln cap="flat" cmpd="sng" w="9525">
                  <a:solidFill>
                    <a:schemeClr val="dk2"/>
                  </a:solidFill>
                  <a:prstDash val="solid"/>
                  <a:round/>
                  <a:headEnd len="med" w="med" type="none"/>
                  <a:tailEnd len="med" w="med" type="none"/>
                </a:ln>
              </p:spPr>
            </p:cxnSp>
            <p:sp>
              <p:nvSpPr>
                <p:cNvPr id="2095" name="Google Shape;2095;p242"/>
                <p:cNvSpPr/>
                <p:nvPr/>
              </p:nvSpPr>
              <p:spPr>
                <a:xfrm>
                  <a:off x="3330738"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096" name="Google Shape;2096;p242"/>
              <p:cNvGrpSpPr/>
              <p:nvPr/>
            </p:nvGrpSpPr>
            <p:grpSpPr>
              <a:xfrm>
                <a:off x="4759338" y="2574690"/>
                <a:ext cx="429600" cy="701085"/>
                <a:chOff x="3634500" y="4141290"/>
                <a:chExt cx="429600" cy="701085"/>
              </a:xfrm>
            </p:grpSpPr>
            <p:cxnSp>
              <p:nvCxnSpPr>
                <p:cNvPr id="2097" name="Google Shape;2097;p242"/>
                <p:cNvCxnSpPr>
                  <a:stCxn id="2086" idx="5"/>
                  <a:endCxn id="2091" idx="0"/>
                </p:cNvCxnSpPr>
                <p:nvPr/>
              </p:nvCxnSpPr>
              <p:spPr>
                <a:xfrm>
                  <a:off x="3649099" y="4141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091" name="Google Shape;2091;p242"/>
                <p:cNvSpPr/>
                <p:nvPr/>
              </p:nvSpPr>
              <p:spPr>
                <a:xfrm>
                  <a:off x="36345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098" name="Google Shape;2098;p242"/>
            <p:cNvGrpSpPr/>
            <p:nvPr/>
          </p:nvGrpSpPr>
          <p:grpSpPr>
            <a:xfrm>
              <a:off x="3348650" y="3597650"/>
              <a:ext cx="429600" cy="1328700"/>
              <a:chOff x="4320300" y="3894675"/>
              <a:chExt cx="429600" cy="1328700"/>
            </a:xfrm>
          </p:grpSpPr>
          <p:cxnSp>
            <p:nvCxnSpPr>
              <p:cNvPr id="2099" name="Google Shape;2099;p242"/>
              <p:cNvCxnSpPr>
                <a:endCxn id="2086"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086" name="Google Shape;2086;p242"/>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100" name="Google Shape;2100;p242"/>
          <p:cNvGrpSpPr/>
          <p:nvPr/>
        </p:nvGrpSpPr>
        <p:grpSpPr>
          <a:xfrm>
            <a:off x="5991600" y="3684763"/>
            <a:ext cx="432963" cy="674187"/>
            <a:chOff x="4320300" y="4549188"/>
            <a:chExt cx="432963" cy="674187"/>
          </a:xfrm>
        </p:grpSpPr>
        <p:cxnSp>
          <p:nvCxnSpPr>
            <p:cNvPr id="2101" name="Google Shape;2101;p242"/>
            <p:cNvCxnSpPr>
              <a:stCxn id="2102" idx="3"/>
              <a:endCxn id="2103" idx="0"/>
            </p:cNvCxnSpPr>
            <p:nvPr/>
          </p:nvCxnSpPr>
          <p:spPr>
            <a:xfrm flipH="1">
              <a:off x="4535163" y="4549188"/>
              <a:ext cx="218100" cy="270300"/>
            </a:xfrm>
            <a:prstGeom prst="straightConnector1">
              <a:avLst/>
            </a:prstGeom>
            <a:noFill/>
            <a:ln cap="flat" cmpd="sng" w="9525">
              <a:solidFill>
                <a:schemeClr val="dk2"/>
              </a:solidFill>
              <a:prstDash val="solid"/>
              <a:round/>
              <a:headEnd len="med" w="med" type="none"/>
              <a:tailEnd len="med" w="med" type="none"/>
            </a:ln>
          </p:spPr>
        </p:cxnSp>
        <p:sp>
          <p:nvSpPr>
            <p:cNvPr id="2103" name="Google Shape;2103;p242"/>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d</a:t>
              </a:r>
              <a:endParaRPr b="1" sz="1800">
                <a:latin typeface="Courier New"/>
                <a:ea typeface="Courier New"/>
                <a:cs typeface="Courier New"/>
                <a:sym typeface="Courier New"/>
              </a:endParaRPr>
            </a:p>
          </p:txBody>
        </p:sp>
      </p:grpSp>
      <p:grpSp>
        <p:nvGrpSpPr>
          <p:cNvPr id="2104" name="Google Shape;2104;p242"/>
          <p:cNvGrpSpPr/>
          <p:nvPr/>
        </p:nvGrpSpPr>
        <p:grpSpPr>
          <a:xfrm>
            <a:off x="6666275" y="3684763"/>
            <a:ext cx="429600" cy="674187"/>
            <a:chOff x="4244425" y="3942713"/>
            <a:chExt cx="429600" cy="674187"/>
          </a:xfrm>
        </p:grpSpPr>
        <p:cxnSp>
          <p:nvCxnSpPr>
            <p:cNvPr id="2105" name="Google Shape;2105;p242"/>
            <p:cNvCxnSpPr>
              <a:stCxn id="2102" idx="5"/>
              <a:endCxn id="2106" idx="0"/>
            </p:cNvCxnSpPr>
            <p:nvPr/>
          </p:nvCxnSpPr>
          <p:spPr>
            <a:xfrm>
              <a:off x="4306487" y="3942713"/>
              <a:ext cx="152700" cy="270300"/>
            </a:xfrm>
            <a:prstGeom prst="straightConnector1">
              <a:avLst/>
            </a:prstGeom>
            <a:noFill/>
            <a:ln cap="flat" cmpd="sng" w="9525">
              <a:solidFill>
                <a:schemeClr val="dk2"/>
              </a:solidFill>
              <a:prstDash val="solid"/>
              <a:round/>
              <a:headEnd len="med" w="med" type="none"/>
              <a:tailEnd len="med" w="med" type="none"/>
            </a:ln>
          </p:spPr>
        </p:cxnSp>
        <p:sp>
          <p:nvSpPr>
            <p:cNvPr id="2106" name="Google Shape;2106;p242"/>
            <p:cNvSpPr/>
            <p:nvPr/>
          </p:nvSpPr>
          <p:spPr>
            <a:xfrm>
              <a:off x="4244425" y="42131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e</a:t>
              </a:r>
              <a:endParaRPr b="1" sz="1800">
                <a:latin typeface="Courier New"/>
                <a:ea typeface="Courier New"/>
                <a:cs typeface="Courier New"/>
                <a:sym typeface="Courier New"/>
              </a:endParaRPr>
            </a:p>
          </p:txBody>
        </p:sp>
      </p:grpSp>
      <p:grpSp>
        <p:nvGrpSpPr>
          <p:cNvPr id="2107" name="Google Shape;2107;p242"/>
          <p:cNvGrpSpPr/>
          <p:nvPr/>
        </p:nvGrpSpPr>
        <p:grpSpPr>
          <a:xfrm>
            <a:off x="5483850" y="2474898"/>
            <a:ext cx="1307400" cy="1269000"/>
            <a:chOff x="3442500" y="3954375"/>
            <a:chExt cx="1307400" cy="1269000"/>
          </a:xfrm>
        </p:grpSpPr>
        <p:cxnSp>
          <p:nvCxnSpPr>
            <p:cNvPr id="2108" name="Google Shape;2108;p242"/>
            <p:cNvCxnSpPr>
              <a:endCxn id="2102" idx="0"/>
            </p:cNvCxnSpPr>
            <p:nvPr/>
          </p:nvCxnSpPr>
          <p:spPr>
            <a:xfrm>
              <a:off x="3442500" y="3954375"/>
              <a:ext cx="1092600" cy="865200"/>
            </a:xfrm>
            <a:prstGeom prst="straightConnector1">
              <a:avLst/>
            </a:prstGeom>
            <a:noFill/>
            <a:ln cap="flat" cmpd="sng" w="9525">
              <a:solidFill>
                <a:schemeClr val="dk2"/>
              </a:solidFill>
              <a:prstDash val="solid"/>
              <a:round/>
              <a:headEnd len="med" w="med" type="none"/>
              <a:tailEnd len="med" w="med" type="none"/>
            </a:ln>
          </p:spPr>
        </p:cxnSp>
        <p:sp>
          <p:nvSpPr>
            <p:cNvPr id="2102" name="Google Shape;2102;p242"/>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243"/>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sp>
        <p:nvSpPr>
          <p:cNvPr id="2114" name="Google Shape;2114;p243"/>
          <p:cNvSpPr/>
          <p:nvPr/>
        </p:nvSpPr>
        <p:spPr>
          <a:xfrm>
            <a:off x="1045738" y="20710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a b c * + d e * f + g * +</a:t>
            </a:r>
            <a:endParaRPr sz="1800"/>
          </a:p>
        </p:txBody>
      </p:sp>
      <p:sp>
        <p:nvSpPr>
          <p:cNvPr id="2115" name="Google Shape;2115;p243"/>
          <p:cNvSpPr/>
          <p:nvPr/>
        </p:nvSpPr>
        <p:spPr>
          <a:xfrm>
            <a:off x="4749838" y="2070850"/>
            <a:ext cx="3113100" cy="84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16" name="Google Shape;2116;p243"/>
          <p:cNvSpPr txBox="1"/>
          <p:nvPr/>
        </p:nvSpPr>
        <p:spPr>
          <a:xfrm>
            <a:off x="10457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Output Queue</a:t>
            </a:r>
            <a:endParaRPr b="1">
              <a:latin typeface="Droid Sans"/>
              <a:ea typeface="Droid Sans"/>
              <a:cs typeface="Droid Sans"/>
              <a:sym typeface="Droid Sans"/>
            </a:endParaRPr>
          </a:p>
        </p:txBody>
      </p:sp>
      <p:sp>
        <p:nvSpPr>
          <p:cNvPr id="2117" name="Google Shape;2117;p243"/>
          <p:cNvSpPr txBox="1"/>
          <p:nvPr/>
        </p:nvSpPr>
        <p:spPr>
          <a:xfrm>
            <a:off x="4749838" y="1771450"/>
            <a:ext cx="2696400" cy="2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Stack</a:t>
            </a:r>
            <a:endParaRPr b="1">
              <a:latin typeface="Droid Sans"/>
              <a:ea typeface="Droid Sans"/>
              <a:cs typeface="Droid Sans"/>
              <a:sym typeface="Droid Sans"/>
            </a:endParaRPr>
          </a:p>
        </p:txBody>
      </p:sp>
      <p:sp>
        <p:nvSpPr>
          <p:cNvPr id="2118" name="Google Shape;2118;p243"/>
          <p:cNvSpPr/>
          <p:nvPr/>
        </p:nvSpPr>
        <p:spPr>
          <a:xfrm rot="-5400000">
            <a:off x="2294050" y="3069950"/>
            <a:ext cx="1003200" cy="29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119" name="Google Shape;2119;p243"/>
          <p:cNvGrpSpPr/>
          <p:nvPr/>
        </p:nvGrpSpPr>
        <p:grpSpPr>
          <a:xfrm>
            <a:off x="4370725" y="2412325"/>
            <a:ext cx="1607762" cy="2612600"/>
            <a:chOff x="2872775" y="3597650"/>
            <a:chExt cx="1607762" cy="2612600"/>
          </a:xfrm>
        </p:grpSpPr>
        <p:grpSp>
          <p:nvGrpSpPr>
            <p:cNvPr id="2120" name="Google Shape;2120;p243"/>
            <p:cNvGrpSpPr/>
            <p:nvPr/>
          </p:nvGrpSpPr>
          <p:grpSpPr>
            <a:xfrm>
              <a:off x="2872775" y="4867215"/>
              <a:ext cx="538788" cy="693910"/>
              <a:chOff x="4644275" y="3835540"/>
              <a:chExt cx="538788" cy="693910"/>
            </a:xfrm>
          </p:grpSpPr>
          <p:cxnSp>
            <p:nvCxnSpPr>
              <p:cNvPr id="2121" name="Google Shape;2121;p243"/>
              <p:cNvCxnSpPr>
                <a:stCxn id="2122" idx="3"/>
                <a:endCxn id="2123" idx="0"/>
              </p:cNvCxnSpPr>
              <p:nvPr/>
            </p:nvCxnSpPr>
            <p:spPr>
              <a:xfrm flipH="1">
                <a:off x="4859063" y="3835540"/>
                <a:ext cx="324000" cy="290100"/>
              </a:xfrm>
              <a:prstGeom prst="straightConnector1">
                <a:avLst/>
              </a:prstGeom>
              <a:noFill/>
              <a:ln cap="flat" cmpd="sng" w="9525">
                <a:solidFill>
                  <a:schemeClr val="dk2"/>
                </a:solidFill>
                <a:prstDash val="solid"/>
                <a:round/>
                <a:headEnd len="med" w="med" type="none"/>
                <a:tailEnd len="med" w="med" type="none"/>
              </a:ln>
            </p:spPr>
          </p:cxnSp>
          <p:sp>
            <p:nvSpPr>
              <p:cNvPr id="2123" name="Google Shape;2123;p243"/>
              <p:cNvSpPr/>
              <p:nvPr/>
            </p:nvSpPr>
            <p:spPr>
              <a:xfrm>
                <a:off x="4644275" y="4125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124" name="Google Shape;2124;p243"/>
            <p:cNvGrpSpPr/>
            <p:nvPr/>
          </p:nvGrpSpPr>
          <p:grpSpPr>
            <a:xfrm>
              <a:off x="3348650" y="4867215"/>
              <a:ext cx="1131887" cy="1343035"/>
              <a:chOff x="4407250" y="2574690"/>
              <a:chExt cx="1131887" cy="1343035"/>
            </a:xfrm>
          </p:grpSpPr>
          <p:grpSp>
            <p:nvGrpSpPr>
              <p:cNvPr id="2125" name="Google Shape;2125;p243"/>
              <p:cNvGrpSpPr/>
              <p:nvPr/>
            </p:nvGrpSpPr>
            <p:grpSpPr>
              <a:xfrm>
                <a:off x="4407250" y="3216640"/>
                <a:ext cx="429600" cy="701085"/>
                <a:chOff x="3936375" y="3737290"/>
                <a:chExt cx="429600" cy="701085"/>
              </a:xfrm>
            </p:grpSpPr>
            <p:cxnSp>
              <p:nvCxnSpPr>
                <p:cNvPr id="2126" name="Google Shape;2126;p243"/>
                <p:cNvCxnSpPr>
                  <a:stCxn id="2127" idx="3"/>
                  <a:endCxn id="2128" idx="0"/>
                </p:cNvCxnSpPr>
                <p:nvPr/>
              </p:nvCxnSpPr>
              <p:spPr>
                <a:xfrm flipH="1">
                  <a:off x="4151276" y="3737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128" name="Google Shape;2128;p243"/>
                <p:cNvSpPr/>
                <p:nvPr/>
              </p:nvSpPr>
              <p:spPr>
                <a:xfrm>
                  <a:off x="3936375"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129" name="Google Shape;2129;p243"/>
              <p:cNvGrpSpPr/>
              <p:nvPr/>
            </p:nvGrpSpPr>
            <p:grpSpPr>
              <a:xfrm>
                <a:off x="5109538" y="3216640"/>
                <a:ext cx="429600" cy="701085"/>
                <a:chOff x="3330738" y="3737290"/>
                <a:chExt cx="429600" cy="701085"/>
              </a:xfrm>
            </p:grpSpPr>
            <p:cxnSp>
              <p:nvCxnSpPr>
                <p:cNvPr id="2130" name="Google Shape;2130;p243"/>
                <p:cNvCxnSpPr>
                  <a:stCxn id="2127" idx="5"/>
                  <a:endCxn id="2131" idx="0"/>
                </p:cNvCxnSpPr>
                <p:nvPr/>
              </p:nvCxnSpPr>
              <p:spPr>
                <a:xfrm>
                  <a:off x="3347224" y="3737290"/>
                  <a:ext cx="198300" cy="297300"/>
                </a:xfrm>
                <a:prstGeom prst="straightConnector1">
                  <a:avLst/>
                </a:prstGeom>
                <a:noFill/>
                <a:ln cap="flat" cmpd="sng" w="9525">
                  <a:solidFill>
                    <a:schemeClr val="dk2"/>
                  </a:solidFill>
                  <a:prstDash val="solid"/>
                  <a:round/>
                  <a:headEnd len="med" w="med" type="none"/>
                  <a:tailEnd len="med" w="med" type="none"/>
                </a:ln>
              </p:spPr>
            </p:cxnSp>
            <p:sp>
              <p:nvSpPr>
                <p:cNvPr id="2131" name="Google Shape;2131;p243"/>
                <p:cNvSpPr/>
                <p:nvPr/>
              </p:nvSpPr>
              <p:spPr>
                <a:xfrm>
                  <a:off x="3330738"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132" name="Google Shape;2132;p243"/>
              <p:cNvGrpSpPr/>
              <p:nvPr/>
            </p:nvGrpSpPr>
            <p:grpSpPr>
              <a:xfrm>
                <a:off x="4759338" y="2574690"/>
                <a:ext cx="429600" cy="701085"/>
                <a:chOff x="3634500" y="4141290"/>
                <a:chExt cx="429600" cy="701085"/>
              </a:xfrm>
            </p:grpSpPr>
            <p:cxnSp>
              <p:nvCxnSpPr>
                <p:cNvPr id="2133" name="Google Shape;2133;p243"/>
                <p:cNvCxnSpPr>
                  <a:stCxn id="2122" idx="5"/>
                  <a:endCxn id="2127" idx="0"/>
                </p:cNvCxnSpPr>
                <p:nvPr/>
              </p:nvCxnSpPr>
              <p:spPr>
                <a:xfrm>
                  <a:off x="3649099" y="4141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127" name="Google Shape;2127;p243"/>
                <p:cNvSpPr/>
                <p:nvPr/>
              </p:nvSpPr>
              <p:spPr>
                <a:xfrm>
                  <a:off x="36345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134" name="Google Shape;2134;p243"/>
            <p:cNvGrpSpPr/>
            <p:nvPr/>
          </p:nvGrpSpPr>
          <p:grpSpPr>
            <a:xfrm>
              <a:off x="3348650" y="3597650"/>
              <a:ext cx="429600" cy="1328700"/>
              <a:chOff x="4320300" y="3894675"/>
              <a:chExt cx="429600" cy="1328700"/>
            </a:xfrm>
          </p:grpSpPr>
          <p:cxnSp>
            <p:nvCxnSpPr>
              <p:cNvPr id="2135" name="Google Shape;2135;p243"/>
              <p:cNvCxnSpPr>
                <a:endCxn id="2122" idx="0"/>
              </p:cNvCxnSpPr>
              <p:nvPr/>
            </p:nvCxnSpPr>
            <p:spPr>
              <a:xfrm>
                <a:off x="4535100" y="3894675"/>
                <a:ext cx="0" cy="924900"/>
              </a:xfrm>
              <a:prstGeom prst="straightConnector1">
                <a:avLst/>
              </a:prstGeom>
              <a:noFill/>
              <a:ln cap="flat" cmpd="sng" w="9525">
                <a:solidFill>
                  <a:schemeClr val="dk2"/>
                </a:solidFill>
                <a:prstDash val="solid"/>
                <a:round/>
                <a:headEnd len="med" w="med" type="none"/>
                <a:tailEnd len="med" w="med" type="none"/>
              </a:ln>
            </p:spPr>
          </p:cxnSp>
          <p:sp>
            <p:nvSpPr>
              <p:cNvPr id="2122" name="Google Shape;2122;p243"/>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136" name="Google Shape;2136;p243"/>
          <p:cNvGrpSpPr/>
          <p:nvPr/>
        </p:nvGrpSpPr>
        <p:grpSpPr>
          <a:xfrm>
            <a:off x="6144000" y="4370563"/>
            <a:ext cx="432963" cy="674187"/>
            <a:chOff x="4320300" y="4549188"/>
            <a:chExt cx="432963" cy="674187"/>
          </a:xfrm>
        </p:grpSpPr>
        <p:cxnSp>
          <p:nvCxnSpPr>
            <p:cNvPr id="2137" name="Google Shape;2137;p243"/>
            <p:cNvCxnSpPr>
              <a:stCxn id="2138" idx="3"/>
              <a:endCxn id="2139" idx="0"/>
            </p:cNvCxnSpPr>
            <p:nvPr/>
          </p:nvCxnSpPr>
          <p:spPr>
            <a:xfrm flipH="1">
              <a:off x="4535163" y="4549188"/>
              <a:ext cx="218100" cy="270300"/>
            </a:xfrm>
            <a:prstGeom prst="straightConnector1">
              <a:avLst/>
            </a:prstGeom>
            <a:noFill/>
            <a:ln cap="flat" cmpd="sng" w="9525">
              <a:solidFill>
                <a:schemeClr val="dk2"/>
              </a:solidFill>
              <a:prstDash val="solid"/>
              <a:round/>
              <a:headEnd len="med" w="med" type="none"/>
              <a:tailEnd len="med" w="med" type="none"/>
            </a:ln>
          </p:spPr>
        </p:cxnSp>
        <p:sp>
          <p:nvSpPr>
            <p:cNvPr id="2139" name="Google Shape;2139;p243"/>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d</a:t>
              </a:r>
              <a:endParaRPr b="1" sz="1800">
                <a:latin typeface="Courier New"/>
                <a:ea typeface="Courier New"/>
                <a:cs typeface="Courier New"/>
                <a:sym typeface="Courier New"/>
              </a:endParaRPr>
            </a:p>
          </p:txBody>
        </p:sp>
      </p:grpSp>
      <p:grpSp>
        <p:nvGrpSpPr>
          <p:cNvPr id="2140" name="Google Shape;2140;p243"/>
          <p:cNvGrpSpPr/>
          <p:nvPr/>
        </p:nvGrpSpPr>
        <p:grpSpPr>
          <a:xfrm>
            <a:off x="6818675" y="4370563"/>
            <a:ext cx="429600" cy="674187"/>
            <a:chOff x="4244425" y="3942713"/>
            <a:chExt cx="429600" cy="674187"/>
          </a:xfrm>
        </p:grpSpPr>
        <p:cxnSp>
          <p:nvCxnSpPr>
            <p:cNvPr id="2141" name="Google Shape;2141;p243"/>
            <p:cNvCxnSpPr>
              <a:stCxn id="2138" idx="5"/>
              <a:endCxn id="2142" idx="0"/>
            </p:cNvCxnSpPr>
            <p:nvPr/>
          </p:nvCxnSpPr>
          <p:spPr>
            <a:xfrm>
              <a:off x="4306487" y="3942713"/>
              <a:ext cx="152700" cy="270300"/>
            </a:xfrm>
            <a:prstGeom prst="straightConnector1">
              <a:avLst/>
            </a:prstGeom>
            <a:noFill/>
            <a:ln cap="flat" cmpd="sng" w="9525">
              <a:solidFill>
                <a:schemeClr val="dk2"/>
              </a:solidFill>
              <a:prstDash val="solid"/>
              <a:round/>
              <a:headEnd len="med" w="med" type="none"/>
              <a:tailEnd len="med" w="med" type="none"/>
            </a:ln>
          </p:spPr>
        </p:cxnSp>
        <p:sp>
          <p:nvSpPr>
            <p:cNvPr id="2142" name="Google Shape;2142;p243"/>
            <p:cNvSpPr/>
            <p:nvPr/>
          </p:nvSpPr>
          <p:spPr>
            <a:xfrm>
              <a:off x="4244425" y="42131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e</a:t>
              </a:r>
              <a:endParaRPr b="1" sz="1800">
                <a:latin typeface="Courier New"/>
                <a:ea typeface="Courier New"/>
                <a:cs typeface="Courier New"/>
                <a:sym typeface="Courier New"/>
              </a:endParaRPr>
            </a:p>
          </p:txBody>
        </p:sp>
      </p:grpSp>
      <p:grpSp>
        <p:nvGrpSpPr>
          <p:cNvPr id="2143" name="Google Shape;2143;p243"/>
          <p:cNvGrpSpPr/>
          <p:nvPr/>
        </p:nvGrpSpPr>
        <p:grpSpPr>
          <a:xfrm>
            <a:off x="6514050" y="3748515"/>
            <a:ext cx="432438" cy="681183"/>
            <a:chOff x="4320300" y="4542192"/>
            <a:chExt cx="432438" cy="681183"/>
          </a:xfrm>
        </p:grpSpPr>
        <p:cxnSp>
          <p:nvCxnSpPr>
            <p:cNvPr id="2144" name="Google Shape;2144;p243"/>
            <p:cNvCxnSpPr>
              <a:stCxn id="2145" idx="3"/>
              <a:endCxn id="2138" idx="0"/>
            </p:cNvCxnSpPr>
            <p:nvPr/>
          </p:nvCxnSpPr>
          <p:spPr>
            <a:xfrm flipH="1">
              <a:off x="4535238" y="4542192"/>
              <a:ext cx="217500" cy="277500"/>
            </a:xfrm>
            <a:prstGeom prst="straightConnector1">
              <a:avLst/>
            </a:prstGeom>
            <a:noFill/>
            <a:ln cap="flat" cmpd="sng" w="9525">
              <a:solidFill>
                <a:schemeClr val="dk2"/>
              </a:solidFill>
              <a:prstDash val="solid"/>
              <a:round/>
              <a:headEnd len="med" w="med" type="none"/>
              <a:tailEnd len="med" w="med" type="none"/>
            </a:ln>
          </p:spPr>
        </p:cxnSp>
        <p:sp>
          <p:nvSpPr>
            <p:cNvPr id="2138" name="Google Shape;2138;p243"/>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nvGrpSpPr>
          <p:cNvPr id="2146" name="Google Shape;2146;p243"/>
          <p:cNvGrpSpPr/>
          <p:nvPr/>
        </p:nvGrpSpPr>
        <p:grpSpPr>
          <a:xfrm>
            <a:off x="5829675" y="2541350"/>
            <a:ext cx="1483500" cy="1266300"/>
            <a:chOff x="2899725" y="3337900"/>
            <a:chExt cx="1483500" cy="1266300"/>
          </a:xfrm>
        </p:grpSpPr>
        <p:cxnSp>
          <p:nvCxnSpPr>
            <p:cNvPr id="2147" name="Google Shape;2147;p243"/>
            <p:cNvCxnSpPr>
              <a:endCxn id="2145" idx="0"/>
            </p:cNvCxnSpPr>
            <p:nvPr/>
          </p:nvCxnSpPr>
          <p:spPr>
            <a:xfrm>
              <a:off x="2899725" y="3337900"/>
              <a:ext cx="1268700" cy="862500"/>
            </a:xfrm>
            <a:prstGeom prst="straightConnector1">
              <a:avLst/>
            </a:prstGeom>
            <a:noFill/>
            <a:ln cap="flat" cmpd="sng" w="9525">
              <a:solidFill>
                <a:schemeClr val="dk2"/>
              </a:solidFill>
              <a:prstDash val="solid"/>
              <a:round/>
              <a:headEnd len="med" w="med" type="none"/>
              <a:tailEnd len="med" w="med" type="none"/>
            </a:ln>
          </p:spPr>
        </p:cxnSp>
        <p:sp>
          <p:nvSpPr>
            <p:cNvPr id="2145" name="Google Shape;2145;p243"/>
            <p:cNvSpPr/>
            <p:nvPr/>
          </p:nvSpPr>
          <p:spPr>
            <a:xfrm>
              <a:off x="3953625" y="42004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nvGrpSpPr>
          <p:cNvPr id="2148" name="Google Shape;2148;p243"/>
          <p:cNvGrpSpPr/>
          <p:nvPr/>
        </p:nvGrpSpPr>
        <p:grpSpPr>
          <a:xfrm>
            <a:off x="7250262" y="3748515"/>
            <a:ext cx="508988" cy="678310"/>
            <a:chOff x="4240912" y="4545065"/>
            <a:chExt cx="508988" cy="678310"/>
          </a:xfrm>
        </p:grpSpPr>
        <p:cxnSp>
          <p:nvCxnSpPr>
            <p:cNvPr id="2149" name="Google Shape;2149;p243"/>
            <p:cNvCxnSpPr>
              <a:stCxn id="2145" idx="5"/>
              <a:endCxn id="2150" idx="0"/>
            </p:cNvCxnSpPr>
            <p:nvPr/>
          </p:nvCxnSpPr>
          <p:spPr>
            <a:xfrm>
              <a:off x="4240912" y="4545065"/>
              <a:ext cx="294300" cy="274500"/>
            </a:xfrm>
            <a:prstGeom prst="straightConnector1">
              <a:avLst/>
            </a:prstGeom>
            <a:noFill/>
            <a:ln cap="flat" cmpd="sng" w="9525">
              <a:solidFill>
                <a:schemeClr val="dk2"/>
              </a:solidFill>
              <a:prstDash val="solid"/>
              <a:round/>
              <a:headEnd len="med" w="med" type="none"/>
              <a:tailEnd len="med" w="med" type="none"/>
            </a:ln>
          </p:spPr>
        </p:cxnSp>
        <p:sp>
          <p:nvSpPr>
            <p:cNvPr id="2150" name="Google Shape;2150;p243"/>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f</a:t>
              </a:r>
              <a:endParaRPr b="1" sz="1800">
                <a:latin typeface="Courier New"/>
                <a:ea typeface="Courier New"/>
                <a:cs typeface="Courier New"/>
                <a:sym typeface="Courier New"/>
              </a:endParaRPr>
            </a:p>
          </p:txBody>
        </p:sp>
      </p:gr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44"/>
          <p:cNvSpPr txBox="1"/>
          <p:nvPr>
            <p:ph type="title"/>
          </p:nvPr>
        </p:nvSpPr>
        <p:spPr>
          <a:xfrm>
            <a:off x="457200" y="274650"/>
            <a:ext cx="8452500" cy="8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tree from expression</a:t>
            </a:r>
            <a:endParaRPr/>
          </a:p>
        </p:txBody>
      </p:sp>
      <p:grpSp>
        <p:nvGrpSpPr>
          <p:cNvPr id="2156" name="Google Shape;2156;p244"/>
          <p:cNvGrpSpPr/>
          <p:nvPr/>
        </p:nvGrpSpPr>
        <p:grpSpPr>
          <a:xfrm>
            <a:off x="2721250" y="2434215"/>
            <a:ext cx="1607762" cy="2147835"/>
            <a:chOff x="2872775" y="4062415"/>
            <a:chExt cx="1607762" cy="2147835"/>
          </a:xfrm>
        </p:grpSpPr>
        <p:grpSp>
          <p:nvGrpSpPr>
            <p:cNvPr id="2157" name="Google Shape;2157;p244"/>
            <p:cNvGrpSpPr/>
            <p:nvPr/>
          </p:nvGrpSpPr>
          <p:grpSpPr>
            <a:xfrm>
              <a:off x="2872775" y="4867215"/>
              <a:ext cx="538788" cy="693910"/>
              <a:chOff x="4644275" y="3835540"/>
              <a:chExt cx="538788" cy="693910"/>
            </a:xfrm>
          </p:grpSpPr>
          <p:cxnSp>
            <p:nvCxnSpPr>
              <p:cNvPr id="2158" name="Google Shape;2158;p244"/>
              <p:cNvCxnSpPr>
                <a:stCxn id="2159" idx="3"/>
                <a:endCxn id="2160" idx="0"/>
              </p:cNvCxnSpPr>
              <p:nvPr/>
            </p:nvCxnSpPr>
            <p:spPr>
              <a:xfrm flipH="1">
                <a:off x="4859063" y="3835540"/>
                <a:ext cx="324000" cy="290100"/>
              </a:xfrm>
              <a:prstGeom prst="straightConnector1">
                <a:avLst/>
              </a:prstGeom>
              <a:noFill/>
              <a:ln cap="flat" cmpd="sng" w="9525">
                <a:solidFill>
                  <a:schemeClr val="dk2"/>
                </a:solidFill>
                <a:prstDash val="solid"/>
                <a:round/>
                <a:headEnd len="med" w="med" type="none"/>
                <a:tailEnd len="med" w="med" type="none"/>
              </a:ln>
            </p:spPr>
          </p:cxnSp>
          <p:sp>
            <p:nvSpPr>
              <p:cNvPr id="2160" name="Google Shape;2160;p244"/>
              <p:cNvSpPr/>
              <p:nvPr/>
            </p:nvSpPr>
            <p:spPr>
              <a:xfrm>
                <a:off x="4644275" y="41256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a:t>
                </a:r>
                <a:endParaRPr b="1" sz="1800">
                  <a:latin typeface="Courier New"/>
                  <a:ea typeface="Courier New"/>
                  <a:cs typeface="Courier New"/>
                  <a:sym typeface="Courier New"/>
                </a:endParaRPr>
              </a:p>
            </p:txBody>
          </p:sp>
        </p:grpSp>
        <p:grpSp>
          <p:nvGrpSpPr>
            <p:cNvPr id="2161" name="Google Shape;2161;p244"/>
            <p:cNvGrpSpPr/>
            <p:nvPr/>
          </p:nvGrpSpPr>
          <p:grpSpPr>
            <a:xfrm>
              <a:off x="3348650" y="4867215"/>
              <a:ext cx="1131887" cy="1343035"/>
              <a:chOff x="4407250" y="2574690"/>
              <a:chExt cx="1131887" cy="1343035"/>
            </a:xfrm>
          </p:grpSpPr>
          <p:grpSp>
            <p:nvGrpSpPr>
              <p:cNvPr id="2162" name="Google Shape;2162;p244"/>
              <p:cNvGrpSpPr/>
              <p:nvPr/>
            </p:nvGrpSpPr>
            <p:grpSpPr>
              <a:xfrm>
                <a:off x="4407250" y="3216640"/>
                <a:ext cx="429600" cy="701085"/>
                <a:chOff x="3936375" y="3737290"/>
                <a:chExt cx="429600" cy="701085"/>
              </a:xfrm>
            </p:grpSpPr>
            <p:cxnSp>
              <p:nvCxnSpPr>
                <p:cNvPr id="2163" name="Google Shape;2163;p244"/>
                <p:cNvCxnSpPr>
                  <a:stCxn id="2164" idx="3"/>
                  <a:endCxn id="2165" idx="0"/>
                </p:cNvCxnSpPr>
                <p:nvPr/>
              </p:nvCxnSpPr>
              <p:spPr>
                <a:xfrm flipH="1">
                  <a:off x="4151276" y="3737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165" name="Google Shape;2165;p244"/>
                <p:cNvSpPr/>
                <p:nvPr/>
              </p:nvSpPr>
              <p:spPr>
                <a:xfrm>
                  <a:off x="3936375"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b</a:t>
                  </a:r>
                  <a:endParaRPr b="1" sz="1800">
                    <a:latin typeface="Courier New"/>
                    <a:ea typeface="Courier New"/>
                    <a:cs typeface="Courier New"/>
                    <a:sym typeface="Courier New"/>
                  </a:endParaRPr>
                </a:p>
              </p:txBody>
            </p:sp>
          </p:grpSp>
          <p:grpSp>
            <p:nvGrpSpPr>
              <p:cNvPr id="2166" name="Google Shape;2166;p244"/>
              <p:cNvGrpSpPr/>
              <p:nvPr/>
            </p:nvGrpSpPr>
            <p:grpSpPr>
              <a:xfrm>
                <a:off x="5109538" y="3216640"/>
                <a:ext cx="429600" cy="701085"/>
                <a:chOff x="3330738" y="3737290"/>
                <a:chExt cx="429600" cy="701085"/>
              </a:xfrm>
            </p:grpSpPr>
            <p:cxnSp>
              <p:nvCxnSpPr>
                <p:cNvPr id="2167" name="Google Shape;2167;p244"/>
                <p:cNvCxnSpPr>
                  <a:stCxn id="2164" idx="5"/>
                  <a:endCxn id="2168" idx="0"/>
                </p:cNvCxnSpPr>
                <p:nvPr/>
              </p:nvCxnSpPr>
              <p:spPr>
                <a:xfrm>
                  <a:off x="3347224" y="3737290"/>
                  <a:ext cx="198300" cy="297300"/>
                </a:xfrm>
                <a:prstGeom prst="straightConnector1">
                  <a:avLst/>
                </a:prstGeom>
                <a:noFill/>
                <a:ln cap="flat" cmpd="sng" w="9525">
                  <a:solidFill>
                    <a:schemeClr val="dk2"/>
                  </a:solidFill>
                  <a:prstDash val="solid"/>
                  <a:round/>
                  <a:headEnd len="med" w="med" type="none"/>
                  <a:tailEnd len="med" w="med" type="none"/>
                </a:ln>
              </p:spPr>
            </p:cxnSp>
            <p:sp>
              <p:nvSpPr>
                <p:cNvPr id="2168" name="Google Shape;2168;p244"/>
                <p:cNvSpPr/>
                <p:nvPr/>
              </p:nvSpPr>
              <p:spPr>
                <a:xfrm>
                  <a:off x="3330738" y="4034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c</a:t>
                  </a:r>
                  <a:endParaRPr b="1" sz="1800">
                    <a:latin typeface="Courier New"/>
                    <a:ea typeface="Courier New"/>
                    <a:cs typeface="Courier New"/>
                    <a:sym typeface="Courier New"/>
                  </a:endParaRPr>
                </a:p>
              </p:txBody>
            </p:sp>
          </p:grpSp>
          <p:grpSp>
            <p:nvGrpSpPr>
              <p:cNvPr id="2169" name="Google Shape;2169;p244"/>
              <p:cNvGrpSpPr/>
              <p:nvPr/>
            </p:nvGrpSpPr>
            <p:grpSpPr>
              <a:xfrm>
                <a:off x="4759338" y="2574690"/>
                <a:ext cx="429600" cy="701085"/>
                <a:chOff x="3634500" y="4141290"/>
                <a:chExt cx="429600" cy="701085"/>
              </a:xfrm>
            </p:grpSpPr>
            <p:cxnSp>
              <p:nvCxnSpPr>
                <p:cNvPr id="2170" name="Google Shape;2170;p244"/>
                <p:cNvCxnSpPr>
                  <a:stCxn id="2159" idx="5"/>
                  <a:endCxn id="2164" idx="0"/>
                </p:cNvCxnSpPr>
                <p:nvPr/>
              </p:nvCxnSpPr>
              <p:spPr>
                <a:xfrm>
                  <a:off x="3649099" y="4141290"/>
                  <a:ext cx="200100" cy="297300"/>
                </a:xfrm>
                <a:prstGeom prst="straightConnector1">
                  <a:avLst/>
                </a:prstGeom>
                <a:noFill/>
                <a:ln cap="flat" cmpd="sng" w="9525">
                  <a:solidFill>
                    <a:schemeClr val="dk2"/>
                  </a:solidFill>
                  <a:prstDash val="solid"/>
                  <a:round/>
                  <a:headEnd len="med" w="med" type="none"/>
                  <a:tailEnd len="med" w="med" type="none"/>
                </a:ln>
              </p:spPr>
            </p:cxnSp>
            <p:sp>
              <p:nvSpPr>
                <p:cNvPr id="2164" name="Google Shape;2164;p244"/>
                <p:cNvSpPr/>
                <p:nvPr/>
              </p:nvSpPr>
              <p:spPr>
                <a:xfrm>
                  <a:off x="3634500" y="4438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171" name="Google Shape;2171;p244"/>
            <p:cNvGrpSpPr/>
            <p:nvPr/>
          </p:nvGrpSpPr>
          <p:grpSpPr>
            <a:xfrm>
              <a:off x="3348650" y="4062415"/>
              <a:ext cx="1040838" cy="863935"/>
              <a:chOff x="4320300" y="4359440"/>
              <a:chExt cx="1040838" cy="863935"/>
            </a:xfrm>
          </p:grpSpPr>
          <p:cxnSp>
            <p:nvCxnSpPr>
              <p:cNvPr id="2172" name="Google Shape;2172;p244"/>
              <p:cNvCxnSpPr>
                <a:stCxn id="2173" idx="3"/>
                <a:endCxn id="2159" idx="0"/>
              </p:cNvCxnSpPr>
              <p:nvPr/>
            </p:nvCxnSpPr>
            <p:spPr>
              <a:xfrm flipH="1">
                <a:off x="4535238" y="4359440"/>
                <a:ext cx="825900" cy="460200"/>
              </a:xfrm>
              <a:prstGeom prst="straightConnector1">
                <a:avLst/>
              </a:prstGeom>
              <a:noFill/>
              <a:ln cap="flat" cmpd="sng" w="9525">
                <a:solidFill>
                  <a:schemeClr val="dk2"/>
                </a:solidFill>
                <a:prstDash val="solid"/>
                <a:round/>
                <a:headEnd len="med" w="med" type="none"/>
                <a:tailEnd len="med" w="med" type="none"/>
              </a:ln>
            </p:spPr>
          </p:cxnSp>
          <p:sp>
            <p:nvSpPr>
              <p:cNvPr id="2159" name="Google Shape;2159;p244"/>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grpSp>
        <p:nvGrpSpPr>
          <p:cNvPr id="2174" name="Google Shape;2174;p244"/>
          <p:cNvGrpSpPr/>
          <p:nvPr/>
        </p:nvGrpSpPr>
        <p:grpSpPr>
          <a:xfrm>
            <a:off x="4126725" y="4761313"/>
            <a:ext cx="432963" cy="674187"/>
            <a:chOff x="4320300" y="4549188"/>
            <a:chExt cx="432963" cy="674187"/>
          </a:xfrm>
        </p:grpSpPr>
        <p:cxnSp>
          <p:nvCxnSpPr>
            <p:cNvPr id="2175" name="Google Shape;2175;p244"/>
            <p:cNvCxnSpPr>
              <a:stCxn id="2176" idx="3"/>
              <a:endCxn id="2177" idx="0"/>
            </p:cNvCxnSpPr>
            <p:nvPr/>
          </p:nvCxnSpPr>
          <p:spPr>
            <a:xfrm flipH="1">
              <a:off x="4535163" y="4549188"/>
              <a:ext cx="218100" cy="270300"/>
            </a:xfrm>
            <a:prstGeom prst="straightConnector1">
              <a:avLst/>
            </a:prstGeom>
            <a:noFill/>
            <a:ln cap="flat" cmpd="sng" w="9525">
              <a:solidFill>
                <a:schemeClr val="dk2"/>
              </a:solidFill>
              <a:prstDash val="solid"/>
              <a:round/>
              <a:headEnd len="med" w="med" type="none"/>
              <a:tailEnd len="med" w="med" type="none"/>
            </a:ln>
          </p:spPr>
        </p:cxnSp>
        <p:sp>
          <p:nvSpPr>
            <p:cNvPr id="2177" name="Google Shape;2177;p244"/>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d</a:t>
              </a:r>
              <a:endParaRPr b="1" sz="1800">
                <a:latin typeface="Courier New"/>
                <a:ea typeface="Courier New"/>
                <a:cs typeface="Courier New"/>
                <a:sym typeface="Courier New"/>
              </a:endParaRPr>
            </a:p>
          </p:txBody>
        </p:sp>
      </p:grpSp>
      <p:grpSp>
        <p:nvGrpSpPr>
          <p:cNvPr id="2178" name="Google Shape;2178;p244"/>
          <p:cNvGrpSpPr/>
          <p:nvPr/>
        </p:nvGrpSpPr>
        <p:grpSpPr>
          <a:xfrm>
            <a:off x="4801400" y="4761313"/>
            <a:ext cx="429600" cy="674187"/>
            <a:chOff x="4244425" y="3942713"/>
            <a:chExt cx="429600" cy="674187"/>
          </a:xfrm>
        </p:grpSpPr>
        <p:cxnSp>
          <p:nvCxnSpPr>
            <p:cNvPr id="2179" name="Google Shape;2179;p244"/>
            <p:cNvCxnSpPr>
              <a:stCxn id="2176" idx="5"/>
              <a:endCxn id="2180" idx="0"/>
            </p:cNvCxnSpPr>
            <p:nvPr/>
          </p:nvCxnSpPr>
          <p:spPr>
            <a:xfrm>
              <a:off x="4306487" y="3942713"/>
              <a:ext cx="152700" cy="270300"/>
            </a:xfrm>
            <a:prstGeom prst="straightConnector1">
              <a:avLst/>
            </a:prstGeom>
            <a:noFill/>
            <a:ln cap="flat" cmpd="sng" w="9525">
              <a:solidFill>
                <a:schemeClr val="dk2"/>
              </a:solidFill>
              <a:prstDash val="solid"/>
              <a:round/>
              <a:headEnd len="med" w="med" type="none"/>
              <a:tailEnd len="med" w="med" type="none"/>
            </a:ln>
          </p:spPr>
        </p:cxnSp>
        <p:sp>
          <p:nvSpPr>
            <p:cNvPr id="2180" name="Google Shape;2180;p244"/>
            <p:cNvSpPr/>
            <p:nvPr/>
          </p:nvSpPr>
          <p:spPr>
            <a:xfrm>
              <a:off x="4244425" y="42131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e</a:t>
              </a:r>
              <a:endParaRPr b="1" sz="1800">
                <a:latin typeface="Courier New"/>
                <a:ea typeface="Courier New"/>
                <a:cs typeface="Courier New"/>
                <a:sym typeface="Courier New"/>
              </a:endParaRPr>
            </a:p>
          </p:txBody>
        </p:sp>
      </p:grpSp>
      <p:grpSp>
        <p:nvGrpSpPr>
          <p:cNvPr id="2181" name="Google Shape;2181;p244"/>
          <p:cNvGrpSpPr/>
          <p:nvPr/>
        </p:nvGrpSpPr>
        <p:grpSpPr>
          <a:xfrm>
            <a:off x="4496775" y="4139265"/>
            <a:ext cx="432438" cy="681183"/>
            <a:chOff x="4320300" y="4542192"/>
            <a:chExt cx="432438" cy="681183"/>
          </a:xfrm>
        </p:grpSpPr>
        <p:cxnSp>
          <p:nvCxnSpPr>
            <p:cNvPr id="2182" name="Google Shape;2182;p244"/>
            <p:cNvCxnSpPr>
              <a:stCxn id="2183" idx="3"/>
              <a:endCxn id="2176" idx="0"/>
            </p:cNvCxnSpPr>
            <p:nvPr/>
          </p:nvCxnSpPr>
          <p:spPr>
            <a:xfrm flipH="1">
              <a:off x="4535238" y="4542192"/>
              <a:ext cx="217500" cy="277500"/>
            </a:xfrm>
            <a:prstGeom prst="straightConnector1">
              <a:avLst/>
            </a:prstGeom>
            <a:noFill/>
            <a:ln cap="flat" cmpd="sng" w="9525">
              <a:solidFill>
                <a:schemeClr val="dk2"/>
              </a:solidFill>
              <a:prstDash val="solid"/>
              <a:round/>
              <a:headEnd len="med" w="med" type="none"/>
              <a:tailEnd len="med" w="med" type="none"/>
            </a:ln>
          </p:spPr>
        </p:cxnSp>
        <p:sp>
          <p:nvSpPr>
            <p:cNvPr id="2176" name="Google Shape;2176;p244"/>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nvGrpSpPr>
          <p:cNvPr id="2184" name="Google Shape;2184;p244"/>
          <p:cNvGrpSpPr/>
          <p:nvPr/>
        </p:nvGrpSpPr>
        <p:grpSpPr>
          <a:xfrm>
            <a:off x="4866300" y="3314890"/>
            <a:ext cx="646338" cy="883510"/>
            <a:chOff x="3953625" y="3720690"/>
            <a:chExt cx="646338" cy="883510"/>
          </a:xfrm>
        </p:grpSpPr>
        <p:cxnSp>
          <p:nvCxnSpPr>
            <p:cNvPr id="2185" name="Google Shape;2185;p244"/>
            <p:cNvCxnSpPr>
              <a:stCxn id="2186" idx="3"/>
              <a:endCxn id="2183" idx="0"/>
            </p:cNvCxnSpPr>
            <p:nvPr/>
          </p:nvCxnSpPr>
          <p:spPr>
            <a:xfrm flipH="1">
              <a:off x="4168563" y="3720690"/>
              <a:ext cx="431400" cy="479700"/>
            </a:xfrm>
            <a:prstGeom prst="straightConnector1">
              <a:avLst/>
            </a:prstGeom>
            <a:noFill/>
            <a:ln cap="flat" cmpd="sng" w="9525">
              <a:solidFill>
                <a:schemeClr val="dk2"/>
              </a:solidFill>
              <a:prstDash val="solid"/>
              <a:round/>
              <a:headEnd len="med" w="med" type="none"/>
              <a:tailEnd len="med" w="med" type="none"/>
            </a:ln>
          </p:spPr>
        </p:cxnSp>
        <p:sp>
          <p:nvSpPr>
            <p:cNvPr id="2183" name="Google Shape;2183;p244"/>
            <p:cNvSpPr/>
            <p:nvPr/>
          </p:nvSpPr>
          <p:spPr>
            <a:xfrm>
              <a:off x="3953625" y="42004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nvGrpSpPr>
          <p:cNvPr id="2187" name="Google Shape;2187;p244"/>
          <p:cNvGrpSpPr/>
          <p:nvPr/>
        </p:nvGrpSpPr>
        <p:grpSpPr>
          <a:xfrm>
            <a:off x="5232987" y="4139265"/>
            <a:ext cx="508988" cy="678310"/>
            <a:chOff x="4240912" y="4545065"/>
            <a:chExt cx="508988" cy="678310"/>
          </a:xfrm>
        </p:grpSpPr>
        <p:cxnSp>
          <p:nvCxnSpPr>
            <p:cNvPr id="2188" name="Google Shape;2188;p244"/>
            <p:cNvCxnSpPr>
              <a:stCxn id="2183" idx="5"/>
              <a:endCxn id="2189" idx="0"/>
            </p:cNvCxnSpPr>
            <p:nvPr/>
          </p:nvCxnSpPr>
          <p:spPr>
            <a:xfrm>
              <a:off x="4240912" y="4545065"/>
              <a:ext cx="294300" cy="274500"/>
            </a:xfrm>
            <a:prstGeom prst="straightConnector1">
              <a:avLst/>
            </a:prstGeom>
            <a:noFill/>
            <a:ln cap="flat" cmpd="sng" w="9525">
              <a:solidFill>
                <a:schemeClr val="dk2"/>
              </a:solidFill>
              <a:prstDash val="solid"/>
              <a:round/>
              <a:headEnd len="med" w="med" type="none"/>
              <a:tailEnd len="med" w="med" type="none"/>
            </a:ln>
          </p:spPr>
        </p:cxnSp>
        <p:sp>
          <p:nvSpPr>
            <p:cNvPr id="2189" name="Google Shape;2189;p244"/>
            <p:cNvSpPr/>
            <p:nvPr/>
          </p:nvSpPr>
          <p:spPr>
            <a:xfrm>
              <a:off x="4320300" y="4819575"/>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f</a:t>
              </a:r>
              <a:endParaRPr b="1" sz="1800">
                <a:latin typeface="Courier New"/>
                <a:ea typeface="Courier New"/>
                <a:cs typeface="Courier New"/>
                <a:sym typeface="Courier New"/>
              </a:endParaRPr>
            </a:p>
          </p:txBody>
        </p:sp>
      </p:grpSp>
      <p:grpSp>
        <p:nvGrpSpPr>
          <p:cNvPr id="2190" name="Google Shape;2190;p244"/>
          <p:cNvGrpSpPr/>
          <p:nvPr/>
        </p:nvGrpSpPr>
        <p:grpSpPr>
          <a:xfrm>
            <a:off x="4541737" y="2434215"/>
            <a:ext cx="1337588" cy="939810"/>
            <a:chOff x="3045637" y="3664390"/>
            <a:chExt cx="1337588" cy="939810"/>
          </a:xfrm>
        </p:grpSpPr>
        <p:cxnSp>
          <p:nvCxnSpPr>
            <p:cNvPr id="2191" name="Google Shape;2191;p244"/>
            <p:cNvCxnSpPr>
              <a:stCxn id="2173" idx="5"/>
              <a:endCxn id="2186" idx="0"/>
            </p:cNvCxnSpPr>
            <p:nvPr/>
          </p:nvCxnSpPr>
          <p:spPr>
            <a:xfrm>
              <a:off x="3045637" y="3664390"/>
              <a:ext cx="1122900" cy="536100"/>
            </a:xfrm>
            <a:prstGeom prst="straightConnector1">
              <a:avLst/>
            </a:prstGeom>
            <a:noFill/>
            <a:ln cap="flat" cmpd="sng" w="9525">
              <a:solidFill>
                <a:schemeClr val="dk2"/>
              </a:solidFill>
              <a:prstDash val="solid"/>
              <a:round/>
              <a:headEnd len="med" w="med" type="none"/>
              <a:tailEnd len="med" w="med" type="none"/>
            </a:ln>
          </p:spPr>
        </p:cxnSp>
        <p:sp>
          <p:nvSpPr>
            <p:cNvPr id="2186" name="Google Shape;2186;p244"/>
            <p:cNvSpPr/>
            <p:nvPr/>
          </p:nvSpPr>
          <p:spPr>
            <a:xfrm>
              <a:off x="3953625" y="42004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grpSp>
      <p:grpSp>
        <p:nvGrpSpPr>
          <p:cNvPr id="2192" name="Google Shape;2192;p244"/>
          <p:cNvGrpSpPr/>
          <p:nvPr/>
        </p:nvGrpSpPr>
        <p:grpSpPr>
          <a:xfrm>
            <a:off x="5816412" y="3314890"/>
            <a:ext cx="606338" cy="883510"/>
            <a:chOff x="3776887" y="3720690"/>
            <a:chExt cx="606338" cy="883510"/>
          </a:xfrm>
        </p:grpSpPr>
        <p:cxnSp>
          <p:nvCxnSpPr>
            <p:cNvPr id="2193" name="Google Shape;2193;p244"/>
            <p:cNvCxnSpPr>
              <a:stCxn id="2186" idx="5"/>
              <a:endCxn id="2194" idx="0"/>
            </p:cNvCxnSpPr>
            <p:nvPr/>
          </p:nvCxnSpPr>
          <p:spPr>
            <a:xfrm>
              <a:off x="3776887" y="3720690"/>
              <a:ext cx="391500" cy="479700"/>
            </a:xfrm>
            <a:prstGeom prst="straightConnector1">
              <a:avLst/>
            </a:prstGeom>
            <a:noFill/>
            <a:ln cap="flat" cmpd="sng" w="9525">
              <a:solidFill>
                <a:schemeClr val="dk2"/>
              </a:solidFill>
              <a:prstDash val="solid"/>
              <a:round/>
              <a:headEnd len="med" w="med" type="none"/>
              <a:tailEnd len="med" w="med" type="none"/>
            </a:ln>
          </p:spPr>
        </p:cxnSp>
        <p:sp>
          <p:nvSpPr>
            <p:cNvPr id="2194" name="Google Shape;2194;p244"/>
            <p:cNvSpPr/>
            <p:nvPr/>
          </p:nvSpPr>
          <p:spPr>
            <a:xfrm>
              <a:off x="3953625" y="420040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g</a:t>
              </a:r>
              <a:endParaRPr b="1" sz="1800">
                <a:latin typeface="Courier New"/>
                <a:ea typeface="Courier New"/>
                <a:cs typeface="Courier New"/>
                <a:sym typeface="Courier New"/>
              </a:endParaRPr>
            </a:p>
          </p:txBody>
        </p:sp>
      </p:grpSp>
      <p:sp>
        <p:nvSpPr>
          <p:cNvPr id="2173" name="Google Shape;2173;p244"/>
          <p:cNvSpPr/>
          <p:nvPr/>
        </p:nvSpPr>
        <p:spPr>
          <a:xfrm>
            <a:off x="4175050" y="2089550"/>
            <a:ext cx="429600" cy="403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id="2199" name="Google Shape;2199;p245"/>
          <p:cNvPicPr preferRelativeResize="0"/>
          <p:nvPr/>
        </p:nvPicPr>
        <p:blipFill rotWithShape="1">
          <a:blip r:embed="rId3">
            <a:alphaModFix/>
          </a:blip>
          <a:srcRect b="0" l="40589" r="0" t="0"/>
          <a:stretch/>
        </p:blipFill>
        <p:spPr>
          <a:xfrm>
            <a:off x="0" y="1920900"/>
            <a:ext cx="5432500" cy="4946901"/>
          </a:xfrm>
          <a:prstGeom prst="rect">
            <a:avLst/>
          </a:prstGeom>
          <a:noFill/>
          <a:ln>
            <a:noFill/>
          </a:ln>
        </p:spPr>
      </p:pic>
      <p:sp>
        <p:nvSpPr>
          <p:cNvPr id="2200" name="Google Shape;2200;p245"/>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t>Hierarchical Data Structures</a:t>
            </a:r>
            <a:endParaRPr/>
          </a:p>
        </p:txBody>
      </p:sp>
      <p:sp>
        <p:nvSpPr>
          <p:cNvPr id="2201" name="Google Shape;2201;p245"/>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Clr>
                <a:schemeClr val="dk1"/>
              </a:buClr>
              <a:buSzPts val="1100"/>
              <a:buFont typeface="Arial"/>
              <a:buNone/>
            </a:pPr>
            <a:r>
              <a:rPr lang="en" sz="1800"/>
              <a:t>CE-1103 Algorithms and Data Structures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Contains operation</a:t>
            </a:r>
            <a:endParaRPr>
              <a:solidFill>
                <a:srgbClr val="999999"/>
              </a:solidFill>
            </a:endParaRPr>
          </a:p>
        </p:txBody>
      </p:sp>
      <p:graphicFrame>
        <p:nvGraphicFramePr>
          <p:cNvPr id="201" name="Google Shape;201;p36"/>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Node&lt;T&gt; root;</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BinaryTree()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this.root =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boolean isEmpty()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this.root ==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b="1" lang="en" sz="1800">
                          <a:latin typeface="Consolas"/>
                          <a:ea typeface="Consolas"/>
                          <a:cs typeface="Consolas"/>
                          <a:sym typeface="Consolas"/>
                        </a:rPr>
                        <a:t>public boolean contains(T element) {</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    return this.contains(element, this.root);</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  }</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Contains operation</a:t>
            </a:r>
            <a:endParaRPr>
              <a:solidFill>
                <a:srgbClr val="999999"/>
              </a:solidFill>
            </a:endParaRPr>
          </a:p>
        </p:txBody>
      </p:sp>
      <p:graphicFrame>
        <p:nvGraphicFramePr>
          <p:cNvPr id="207" name="Google Shape;207;p37"/>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boolean contains(T element, Node&lt;T&gt; node)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(node == null)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false;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else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compareResult = element.compareTo(node.element);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(compareResult &lt; 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contains(element, node.left);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else if (compareResult &gt; 0)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contains(element, node.right);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else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true;</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min/max operation</a:t>
            </a:r>
            <a:endParaRPr>
              <a:solidFill>
                <a:srgbClr val="999999"/>
              </a:solidFill>
            </a:endParaRPr>
          </a:p>
        </p:txBody>
      </p:sp>
      <p:graphicFrame>
        <p:nvGraphicFramePr>
          <p:cNvPr id="213" name="Google Shape;213;p38"/>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Node&lt;T&gt; findMin()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(this.isEmpty)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else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this.findMin(this.root).element;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public Node&lt;T&gt; findMax()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if (this.isEmpty)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return null;</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 else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return this.findMax(this.root).element;</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min/max operation</a:t>
            </a:r>
            <a:endParaRPr>
              <a:solidFill>
                <a:srgbClr val="999999"/>
              </a:solidFill>
            </a:endParaRPr>
          </a:p>
        </p:txBody>
      </p:sp>
      <p:graphicFrame>
        <p:nvGraphicFramePr>
          <p:cNvPr id="219" name="Google Shape;219;p39"/>
          <p:cNvGraphicFramePr/>
          <p:nvPr/>
        </p:nvGraphicFramePr>
        <p:xfrm>
          <a:off x="326725" y="16373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Node&lt;T&gt; findMin(Node&lt;T&gt; node)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if (node ==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else if (node.left == null)</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a:t>
                      </a:r>
                      <a:r>
                        <a:rPr lang="en" sz="1800">
                          <a:solidFill>
                            <a:schemeClr val="dk1"/>
                          </a:solidFill>
                          <a:latin typeface="Consolas"/>
                          <a:ea typeface="Consolas"/>
                          <a:cs typeface="Consolas"/>
                          <a:sym typeface="Consolas"/>
                        </a:rPr>
                        <a:t>node</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return findMin(node.left);</a:t>
                      </a:r>
                      <a:endParaRPr sz="1800">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private Node&lt;T&gt; findMax(Node&lt;T&gt; node)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if (node!= null)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while (node.right != null)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node = node.right;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return node;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sp>
        <p:nvSpPr>
          <p:cNvPr id="225" name="Google Shape;225;p4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insert element in the tree T, proceed down the tree as in the contains operation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element is found, do nothing or update something in the node. Otherwise insert element at the last spot on the path traversed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pic>
        <p:nvPicPr>
          <p:cNvPr id="231" name="Google Shape;231;p41"/>
          <p:cNvPicPr preferRelativeResize="0"/>
          <p:nvPr/>
        </p:nvPicPr>
        <p:blipFill>
          <a:blip r:embed="rId3">
            <a:alphaModFix/>
          </a:blip>
          <a:stretch>
            <a:fillRect/>
          </a:stretch>
        </p:blipFill>
        <p:spPr>
          <a:xfrm>
            <a:off x="0" y="2209607"/>
            <a:ext cx="9144001" cy="3372787"/>
          </a:xfrm>
          <a:prstGeom prst="rect">
            <a:avLst/>
          </a:prstGeom>
          <a:noFill/>
          <a:ln>
            <a:noFill/>
          </a:ln>
        </p:spPr>
      </p:pic>
      <p:sp>
        <p:nvSpPr>
          <p:cNvPr id="232" name="Google Shape;232;p41"/>
          <p:cNvSpPr/>
          <p:nvPr/>
        </p:nvSpPr>
        <p:spPr>
          <a:xfrm>
            <a:off x="7679575" y="4955400"/>
            <a:ext cx="501600" cy="5274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18240" l="12960" r="0" t="0"/>
          <a:stretch/>
        </p:blipFill>
        <p:spPr>
          <a:xfrm flipH="1">
            <a:off x="5553600" y="3485225"/>
            <a:ext cx="3590400" cy="3372774"/>
          </a:xfrm>
          <a:prstGeom prst="rect">
            <a:avLst/>
          </a:prstGeom>
          <a:noFill/>
          <a:ln>
            <a:noFill/>
          </a:ln>
        </p:spPr>
      </p:pic>
      <p:sp>
        <p:nvSpPr>
          <p:cNvPr id="68" name="Google Shape;68;p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tree?</a:t>
            </a:r>
            <a:endParaRPr/>
          </a:p>
        </p:txBody>
      </p:sp>
      <p:sp>
        <p:nvSpPr>
          <p:cNvPr id="69" name="Google Shape;69;p15"/>
          <p:cNvSpPr txBox="1"/>
          <p:nvPr>
            <p:ph idx="1" type="body"/>
          </p:nvPr>
        </p:nvSpPr>
        <p:spPr>
          <a:xfrm>
            <a:off x="457200" y="1600200"/>
            <a:ext cx="63834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tree is one of the fundamental data storage structure used in programming</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It combines the advantages of an ordered array and a linked list</a:t>
            </a:r>
            <a:endParaRPr/>
          </a:p>
          <a:p>
            <a:pPr indent="-317500" lvl="1" marL="914400" rtl="0" algn="l">
              <a:spcBef>
                <a:spcPts val="0"/>
              </a:spcBef>
              <a:spcAft>
                <a:spcPts val="0"/>
              </a:spcAft>
              <a:buSzPts val="1400"/>
              <a:buChar char="○"/>
            </a:pPr>
            <a:r>
              <a:rPr lang="en"/>
              <a:t>Fast searches</a:t>
            </a:r>
            <a:endParaRPr/>
          </a:p>
          <a:p>
            <a:pPr indent="-317500" lvl="1" marL="914400" rtl="0" algn="l">
              <a:spcBef>
                <a:spcPts val="0"/>
              </a:spcBef>
              <a:spcAft>
                <a:spcPts val="0"/>
              </a:spcAft>
              <a:buSzPts val="1400"/>
              <a:buChar char="○"/>
            </a:pPr>
            <a:r>
              <a:rPr lang="en"/>
              <a:t>Fast insertion and deletion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graphicFrame>
        <p:nvGraphicFramePr>
          <p:cNvPr id="238" name="Google Shape;238;p42"/>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18</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void insert(T element)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this.root = this.insert(element, this.root);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Node&lt;T&gt; insert(T element, Node&lt;T&gt; current)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(current ==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new Node&lt;T&gt;(element, null,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int compareResult = element.compareTo(node.element);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if (compareResult &lt; 0)</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current.left = this.insert(element, node.left);</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else if (compareResult &gt; 0)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current.right = this.insert(element, node.right);</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return current;</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sp>
        <p:nvSpPr>
          <p:cNvPr id="244" name="Google Shape;244;p4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Delete is the hardest operation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Once we have found the node we want to delete, we have to consider several possibilities</a:t>
            </a:r>
            <a:endParaRPr/>
          </a:p>
          <a:p>
            <a:pPr indent="-317500" lvl="1" marL="914400" rtl="0" algn="l">
              <a:spcBef>
                <a:spcPts val="0"/>
              </a:spcBef>
              <a:spcAft>
                <a:spcPts val="0"/>
              </a:spcAft>
              <a:buSzPts val="1400"/>
              <a:buChar char="○"/>
            </a:pPr>
            <a:r>
              <a:rPr lang="en"/>
              <a:t>When node is a leaf</a:t>
            </a:r>
            <a:endParaRPr/>
          </a:p>
          <a:p>
            <a:pPr indent="-317500" lvl="1" marL="914400" rtl="0" algn="l">
              <a:spcBef>
                <a:spcPts val="0"/>
              </a:spcBef>
              <a:spcAft>
                <a:spcPts val="0"/>
              </a:spcAft>
              <a:buSzPts val="1400"/>
              <a:buChar char="○"/>
            </a:pPr>
            <a:r>
              <a:rPr lang="en"/>
              <a:t>When node has one child</a:t>
            </a:r>
            <a:endParaRPr/>
          </a:p>
          <a:p>
            <a:pPr indent="-317500" lvl="1" marL="914400" rtl="0" algn="l">
              <a:spcBef>
                <a:spcPts val="0"/>
              </a:spcBef>
              <a:spcAft>
                <a:spcPts val="0"/>
              </a:spcAft>
              <a:buSzPts val="1400"/>
              <a:buChar char="○"/>
            </a:pPr>
            <a:r>
              <a:rPr lang="en"/>
              <a:t>When node has two child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sp>
        <p:nvSpPr>
          <p:cNvPr id="250" name="Google Shape;250;p4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When the </a:t>
            </a:r>
            <a:r>
              <a:rPr b="1" lang="en">
                <a:solidFill>
                  <a:srgbClr val="FF0000"/>
                </a:solidFill>
              </a:rPr>
              <a:t>node is a leaf</a:t>
            </a:r>
            <a:r>
              <a:rPr lang="en"/>
              <a:t>, is as simple as deleting that node.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sp>
        <p:nvSpPr>
          <p:cNvPr id="256" name="Google Shape;256;p4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-4</a:t>
            </a:r>
            <a:endParaRPr/>
          </a:p>
        </p:txBody>
      </p:sp>
      <p:pic>
        <p:nvPicPr>
          <p:cNvPr id="257" name="Google Shape;257;p45"/>
          <p:cNvPicPr preferRelativeResize="0"/>
          <p:nvPr/>
        </p:nvPicPr>
        <p:blipFill>
          <a:blip r:embed="rId3">
            <a:alphaModFix/>
          </a:blip>
          <a:stretch>
            <a:fillRect/>
          </a:stretch>
        </p:blipFill>
        <p:spPr>
          <a:xfrm>
            <a:off x="879228" y="2508553"/>
            <a:ext cx="7385550" cy="2562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pic>
        <p:nvPicPr>
          <p:cNvPr id="263" name="Google Shape;263;p46"/>
          <p:cNvPicPr preferRelativeResize="0"/>
          <p:nvPr/>
        </p:nvPicPr>
        <p:blipFill rotWithShape="1">
          <a:blip r:embed="rId3">
            <a:alphaModFix/>
          </a:blip>
          <a:srcRect b="0" l="5364" r="2783" t="5195"/>
          <a:stretch/>
        </p:blipFill>
        <p:spPr>
          <a:xfrm>
            <a:off x="381000" y="2849000"/>
            <a:ext cx="8398525" cy="3504375"/>
          </a:xfrm>
          <a:prstGeom prst="rect">
            <a:avLst/>
          </a:prstGeom>
          <a:noFill/>
          <a:ln>
            <a:noFill/>
          </a:ln>
        </p:spPr>
      </p:pic>
      <p:sp>
        <p:nvSpPr>
          <p:cNvPr id="264" name="Google Shape;264;p46"/>
          <p:cNvSpPr txBox="1"/>
          <p:nvPr>
            <p:ph idx="1" type="body"/>
          </p:nvPr>
        </p:nvSpPr>
        <p:spPr>
          <a:xfrm>
            <a:off x="457200" y="1600200"/>
            <a:ext cx="8229600" cy="13086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When the </a:t>
            </a:r>
            <a:r>
              <a:rPr b="1" lang="en">
                <a:solidFill>
                  <a:srgbClr val="FF0000"/>
                </a:solidFill>
              </a:rPr>
              <a:t>node has one child, </a:t>
            </a:r>
            <a:r>
              <a:rPr lang="en">
                <a:solidFill>
                  <a:srgbClr val="000000"/>
                </a:solidFill>
              </a:rPr>
              <a:t>the parent has to adjust its link to bypass the node</a:t>
            </a:r>
            <a:r>
              <a:rPr b="1" lang="en">
                <a:solidFill>
                  <a:srgbClr val="FF0000"/>
                </a:solidFill>
              </a:rPr>
              <a:t>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
        <p:nvSpPr>
          <p:cNvPr id="265" name="Google Shape;265;p46"/>
          <p:cNvSpPr/>
          <p:nvPr/>
        </p:nvSpPr>
        <p:spPr>
          <a:xfrm>
            <a:off x="1715175" y="4879200"/>
            <a:ext cx="533400" cy="5346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7"/>
          <p:cNvPicPr preferRelativeResize="0"/>
          <p:nvPr/>
        </p:nvPicPr>
        <p:blipFill>
          <a:blip r:embed="rId3">
            <a:alphaModFix/>
          </a:blip>
          <a:stretch>
            <a:fillRect/>
          </a:stretch>
        </p:blipFill>
        <p:spPr>
          <a:xfrm>
            <a:off x="3018125" y="2907450"/>
            <a:ext cx="3467100" cy="2686050"/>
          </a:xfrm>
          <a:prstGeom prst="rect">
            <a:avLst/>
          </a:prstGeom>
          <a:noFill/>
          <a:ln>
            <a:noFill/>
          </a:ln>
        </p:spPr>
      </p:pic>
      <p:sp>
        <p:nvSpPr>
          <p:cNvPr id="271" name="Google Shape;271;p4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sp>
        <p:nvSpPr>
          <p:cNvPr id="272" name="Google Shape;272;p47"/>
          <p:cNvSpPr txBox="1"/>
          <p:nvPr>
            <p:ph idx="1" type="body"/>
          </p:nvPr>
        </p:nvSpPr>
        <p:spPr>
          <a:xfrm>
            <a:off x="457200" y="1600200"/>
            <a:ext cx="8229600" cy="84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18</a:t>
            </a:r>
            <a:endParaRPr/>
          </a:p>
        </p:txBody>
      </p:sp>
      <p:pic>
        <p:nvPicPr>
          <p:cNvPr id="273" name="Google Shape;273;p47"/>
          <p:cNvPicPr preferRelativeResize="0"/>
          <p:nvPr/>
        </p:nvPicPr>
        <p:blipFill>
          <a:blip r:embed="rId4">
            <a:alphaModFix/>
          </a:blip>
          <a:stretch>
            <a:fillRect/>
          </a:stretch>
        </p:blipFill>
        <p:spPr>
          <a:xfrm>
            <a:off x="76200" y="2855500"/>
            <a:ext cx="3181350" cy="2590800"/>
          </a:xfrm>
          <a:prstGeom prst="rect">
            <a:avLst/>
          </a:prstGeom>
          <a:noFill/>
          <a:ln>
            <a:noFill/>
          </a:ln>
        </p:spPr>
      </p:pic>
      <p:pic>
        <p:nvPicPr>
          <p:cNvPr id="274" name="Google Shape;274;p47"/>
          <p:cNvPicPr preferRelativeResize="0"/>
          <p:nvPr/>
        </p:nvPicPr>
        <p:blipFill>
          <a:blip r:embed="rId5">
            <a:alphaModFix/>
          </a:blip>
          <a:stretch>
            <a:fillRect/>
          </a:stretch>
        </p:blipFill>
        <p:spPr>
          <a:xfrm>
            <a:off x="6145413" y="2898175"/>
            <a:ext cx="2962275" cy="206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sp>
        <p:nvSpPr>
          <p:cNvPr id="280" name="Google Shape;280;p4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When the </a:t>
            </a:r>
            <a:r>
              <a:rPr b="1" lang="en">
                <a:solidFill>
                  <a:srgbClr val="FF0000"/>
                </a:solidFill>
              </a:rPr>
              <a:t>node has two children, </a:t>
            </a:r>
            <a:r>
              <a:rPr lang="en">
                <a:solidFill>
                  <a:srgbClr val="000000"/>
                </a:solidFill>
              </a:rPr>
              <a:t>the strategy is to replace the data of the current node with the smallest data of the right subtree and recursively delete that node (the one that replaced)</a:t>
            </a:r>
            <a:endParaRPr>
              <a:solidFill>
                <a:srgbClr val="000000"/>
              </a:solidFill>
            </a:endParaRPr>
          </a:p>
          <a:p>
            <a:pPr indent="0" lvl="0" marL="0" marR="0" rtl="0" algn="l">
              <a:lnSpc>
                <a:spcPct val="100000"/>
              </a:lnSpc>
              <a:spcBef>
                <a:spcPts val="600"/>
              </a:spcBef>
              <a:spcAft>
                <a:spcPts val="0"/>
              </a:spcAft>
              <a:buNone/>
            </a:pPr>
            <a:r>
              <a:t/>
            </a:r>
            <a:endParaRPr>
              <a:solidFill>
                <a:srgbClr val="000000"/>
              </a:solidFill>
            </a:endParaRPr>
          </a:p>
          <a:p>
            <a:pPr indent="-342900" lvl="0" marL="457200" marR="0" rtl="0" algn="l">
              <a:lnSpc>
                <a:spcPct val="100000"/>
              </a:lnSpc>
              <a:spcBef>
                <a:spcPts val="600"/>
              </a:spcBef>
              <a:spcAft>
                <a:spcPts val="0"/>
              </a:spcAft>
              <a:buClr>
                <a:srgbClr val="000000"/>
              </a:buClr>
              <a:buSzPts val="1800"/>
              <a:buChar char="●"/>
            </a:pPr>
            <a:r>
              <a:rPr lang="en">
                <a:solidFill>
                  <a:srgbClr val="000000"/>
                </a:solidFill>
              </a:rPr>
              <a:t>Or replace </a:t>
            </a:r>
            <a:r>
              <a:rPr lang="en"/>
              <a:t>the data of the current node with the biggest data of the left subtree and recursively delete that node (the one that replaced)</a:t>
            </a:r>
            <a:endParaRPr/>
          </a:p>
          <a:p>
            <a:pPr indent="0" lvl="0" marL="0" marR="0" rtl="0" algn="l">
              <a:lnSpc>
                <a:spcPct val="100000"/>
              </a:lnSpc>
              <a:spcBef>
                <a:spcPts val="600"/>
              </a:spcBef>
              <a:spcAft>
                <a:spcPts val="0"/>
              </a:spcAft>
              <a:buNone/>
            </a:pPr>
            <a:r>
              <a:t/>
            </a:r>
            <a:endParaRPr>
              <a:solidFill>
                <a:srgbClr val="000000"/>
              </a:solidFill>
            </a:endParaRPr>
          </a:p>
          <a:p>
            <a:pPr indent="0" lvl="0" marL="0" marR="0" rtl="0" algn="l">
              <a:lnSpc>
                <a:spcPct val="100000"/>
              </a:lnSpc>
              <a:spcBef>
                <a:spcPts val="600"/>
              </a:spcBef>
              <a:spcAft>
                <a:spcPts val="0"/>
              </a:spcAft>
              <a:buNone/>
            </a:pPr>
            <a:r>
              <a:t/>
            </a:r>
            <a:endParaRPr>
              <a:solidFill>
                <a:srgbClr val="000000"/>
              </a:solidFill>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pic>
        <p:nvPicPr>
          <p:cNvPr id="286" name="Google Shape;286;p49"/>
          <p:cNvPicPr preferRelativeResize="0"/>
          <p:nvPr/>
        </p:nvPicPr>
        <p:blipFill>
          <a:blip r:embed="rId3">
            <a:alphaModFix/>
          </a:blip>
          <a:stretch>
            <a:fillRect/>
          </a:stretch>
        </p:blipFill>
        <p:spPr>
          <a:xfrm>
            <a:off x="0" y="1416837"/>
            <a:ext cx="9143999" cy="4329125"/>
          </a:xfrm>
          <a:prstGeom prst="rect">
            <a:avLst/>
          </a:prstGeom>
          <a:noFill/>
          <a:ln>
            <a:noFill/>
          </a:ln>
        </p:spPr>
      </p:pic>
      <p:sp>
        <p:nvSpPr>
          <p:cNvPr id="287" name="Google Shape;287;p49"/>
          <p:cNvSpPr/>
          <p:nvPr/>
        </p:nvSpPr>
        <p:spPr>
          <a:xfrm>
            <a:off x="1092500" y="2457725"/>
            <a:ext cx="533400" cy="534600"/>
          </a:xfrm>
          <a:prstGeom prst="ellipse">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idx="1" type="body"/>
          </p:nvPr>
        </p:nvSpPr>
        <p:spPr>
          <a:xfrm>
            <a:off x="457200" y="1543700"/>
            <a:ext cx="82296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12</a:t>
            </a:r>
            <a:endParaRPr/>
          </a:p>
        </p:txBody>
      </p:sp>
      <p:sp>
        <p:nvSpPr>
          <p:cNvPr id="293" name="Google Shape;293;p5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pic>
        <p:nvPicPr>
          <p:cNvPr id="294" name="Google Shape;294;p50"/>
          <p:cNvPicPr preferRelativeResize="0"/>
          <p:nvPr/>
        </p:nvPicPr>
        <p:blipFill>
          <a:blip r:embed="rId3">
            <a:alphaModFix/>
          </a:blip>
          <a:stretch>
            <a:fillRect/>
          </a:stretch>
        </p:blipFill>
        <p:spPr>
          <a:xfrm>
            <a:off x="4195763" y="2843213"/>
            <a:ext cx="3495675" cy="2847975"/>
          </a:xfrm>
          <a:prstGeom prst="rect">
            <a:avLst/>
          </a:prstGeom>
          <a:noFill/>
          <a:ln>
            <a:noFill/>
          </a:ln>
        </p:spPr>
      </p:pic>
      <p:pic>
        <p:nvPicPr>
          <p:cNvPr id="295" name="Google Shape;295;p50"/>
          <p:cNvPicPr preferRelativeResize="0"/>
          <p:nvPr/>
        </p:nvPicPr>
        <p:blipFill>
          <a:blip r:embed="rId4">
            <a:alphaModFix/>
          </a:blip>
          <a:stretch>
            <a:fillRect/>
          </a:stretch>
        </p:blipFill>
        <p:spPr>
          <a:xfrm>
            <a:off x="1219200" y="2771225"/>
            <a:ext cx="3295650" cy="2724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12</a:t>
            </a:r>
            <a:endParaRPr/>
          </a:p>
        </p:txBody>
      </p:sp>
      <p:sp>
        <p:nvSpPr>
          <p:cNvPr id="301" name="Google Shape;301;p5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pic>
        <p:nvPicPr>
          <p:cNvPr id="302" name="Google Shape;302;p51"/>
          <p:cNvPicPr preferRelativeResize="0"/>
          <p:nvPr/>
        </p:nvPicPr>
        <p:blipFill>
          <a:blip r:embed="rId3">
            <a:alphaModFix/>
          </a:blip>
          <a:stretch>
            <a:fillRect/>
          </a:stretch>
        </p:blipFill>
        <p:spPr>
          <a:xfrm>
            <a:off x="1405513" y="2751888"/>
            <a:ext cx="3152775" cy="2886075"/>
          </a:xfrm>
          <a:prstGeom prst="rect">
            <a:avLst/>
          </a:prstGeom>
          <a:noFill/>
          <a:ln>
            <a:noFill/>
          </a:ln>
        </p:spPr>
      </p:pic>
      <p:pic>
        <p:nvPicPr>
          <p:cNvPr id="303" name="Google Shape;303;p51"/>
          <p:cNvPicPr preferRelativeResize="0"/>
          <p:nvPr/>
        </p:nvPicPr>
        <p:blipFill>
          <a:blip r:embed="rId4">
            <a:alphaModFix/>
          </a:blip>
          <a:stretch>
            <a:fillRect/>
          </a:stretch>
        </p:blipFill>
        <p:spPr>
          <a:xfrm>
            <a:off x="4558300" y="2819563"/>
            <a:ext cx="3352800" cy="279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4427875" y="4635525"/>
            <a:ext cx="4716123" cy="2222474"/>
          </a:xfrm>
          <a:prstGeom prst="rect">
            <a:avLst/>
          </a:prstGeom>
          <a:noFill/>
          <a:ln>
            <a:noFill/>
          </a:ln>
        </p:spPr>
      </p:pic>
      <p:sp>
        <p:nvSpPr>
          <p:cNvPr id="75" name="Google Shape;75;p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Going back...</a:t>
            </a:r>
            <a:endParaRPr/>
          </a:p>
        </p:txBody>
      </p:sp>
      <p:sp>
        <p:nvSpPr>
          <p:cNvPr id="76" name="Google Shape;76;p16"/>
          <p:cNvSpPr txBox="1"/>
          <p:nvPr>
            <p:ph idx="1" type="body"/>
          </p:nvPr>
        </p:nvSpPr>
        <p:spPr>
          <a:xfrm>
            <a:off x="457200" y="1600200"/>
            <a:ext cx="8043900" cy="49677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About arrays</a:t>
            </a:r>
            <a:endParaRPr/>
          </a:p>
          <a:p>
            <a:pPr indent="-419100" lvl="1" marL="914400" marR="0" rtl="0" algn="l">
              <a:lnSpc>
                <a:spcPct val="100000"/>
              </a:lnSpc>
              <a:spcBef>
                <a:spcPts val="0"/>
              </a:spcBef>
              <a:spcAft>
                <a:spcPts val="0"/>
              </a:spcAft>
              <a:buClr>
                <a:schemeClr val="dk1"/>
              </a:buClr>
              <a:buSzPts val="3000"/>
              <a:buFont typeface="Droid Sans"/>
              <a:buChar char="○"/>
            </a:pPr>
            <a:r>
              <a:rPr lang="en"/>
              <a:t>Why searching is fast?</a:t>
            </a:r>
            <a:endParaRPr/>
          </a:p>
          <a:p>
            <a:pPr indent="-317500" lvl="1" marL="914400" marR="0" rtl="0" algn="l">
              <a:lnSpc>
                <a:spcPct val="100000"/>
              </a:lnSpc>
              <a:spcBef>
                <a:spcPts val="0"/>
              </a:spcBef>
              <a:spcAft>
                <a:spcPts val="0"/>
              </a:spcAft>
              <a:buSzPts val="1400"/>
              <a:buChar char="○"/>
            </a:pPr>
            <a:r>
              <a:rPr lang="en"/>
              <a:t>Why insertion/deleting is expensive and slow?</a:t>
            </a:r>
            <a:endParaRPr/>
          </a:p>
          <a:p>
            <a:pPr indent="0" lvl="0" marL="45720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About linked-list</a:t>
            </a:r>
            <a:endParaRPr/>
          </a:p>
          <a:p>
            <a:pPr indent="-317500" lvl="1" marL="914400" marR="0" rtl="0" algn="l">
              <a:lnSpc>
                <a:spcPct val="100000"/>
              </a:lnSpc>
              <a:spcBef>
                <a:spcPts val="0"/>
              </a:spcBef>
              <a:spcAft>
                <a:spcPts val="0"/>
              </a:spcAft>
              <a:buSzPts val="1400"/>
              <a:buChar char="○"/>
            </a:pPr>
            <a:r>
              <a:rPr lang="en"/>
              <a:t>Why searching is slow?</a:t>
            </a:r>
            <a:endParaRPr/>
          </a:p>
          <a:p>
            <a:pPr indent="-317500" lvl="1" marL="914400" marR="0" rtl="0" algn="l">
              <a:lnSpc>
                <a:spcPct val="100000"/>
              </a:lnSpc>
              <a:spcBef>
                <a:spcPts val="0"/>
              </a:spcBef>
              <a:spcAft>
                <a:spcPts val="0"/>
              </a:spcAft>
              <a:buSzPts val="1400"/>
              <a:buChar char="○"/>
            </a:pPr>
            <a:r>
              <a:rPr lang="en"/>
              <a:t>Why insertion/deletion is fast?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graphicFrame>
        <p:nvGraphicFramePr>
          <p:cNvPr id="309" name="Google Shape;309;p52"/>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18</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BinaryTree&lt;T extends Comparable&lt;? super T&gt;&gt;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r>
                        <a:rPr b="1" lang="en" sz="1800">
                          <a:latin typeface="Consolas"/>
                          <a:ea typeface="Consolas"/>
                          <a:cs typeface="Consolas"/>
                          <a:sym typeface="Consolas"/>
                        </a:rPr>
                        <a:t> public void remove(T element) {</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    this.root = this.remove(element, this.root);</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  }</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Binary search trees</a:t>
            </a:r>
            <a:endParaRPr sz="2400"/>
          </a:p>
          <a:p>
            <a:pPr indent="0" lvl="0" marL="0" rtl="0" algn="l">
              <a:spcBef>
                <a:spcPts val="0"/>
              </a:spcBef>
              <a:spcAft>
                <a:spcPts val="0"/>
              </a:spcAft>
              <a:buNone/>
            </a:pPr>
            <a:r>
              <a:rPr lang="en">
                <a:solidFill>
                  <a:srgbClr val="999999"/>
                </a:solidFill>
              </a:rPr>
              <a:t>Delete operation</a:t>
            </a:r>
            <a:endParaRPr>
              <a:solidFill>
                <a:srgbClr val="999999"/>
              </a:solidFill>
            </a:endParaRPr>
          </a:p>
        </p:txBody>
      </p:sp>
      <p:graphicFrame>
        <p:nvGraphicFramePr>
          <p:cNvPr id="315" name="Google Shape;315;p53"/>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06</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07</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08</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09</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10</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15</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16</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17</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18</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19</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20</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public class BinaryTree&lt;T extends Comparable&lt;? super T&gt;&gt;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r>
                        <a:rPr b="1" lang="en" sz="1600">
                          <a:latin typeface="Consolas"/>
                          <a:ea typeface="Consolas"/>
                          <a:cs typeface="Consolas"/>
                          <a:sym typeface="Consolas"/>
                        </a:rPr>
                        <a:t> </a:t>
                      </a:r>
                      <a:r>
                        <a:rPr lang="en" sz="1600">
                          <a:latin typeface="Consolas"/>
                          <a:ea typeface="Consolas"/>
                          <a:cs typeface="Consolas"/>
                          <a:sym typeface="Consolas"/>
                        </a:rPr>
                        <a:t>public void remove(T element, Node&lt;T&gt; node)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(node == null)</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return node;</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latin typeface="Consolas"/>
                          <a:ea typeface="Consolas"/>
                          <a:cs typeface="Consolas"/>
                          <a:sym typeface="Consolas"/>
                        </a:rPr>
                        <a:t>    int compareResult = element.compareTo(node.element);</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if (compareResult &lt; 0)</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node.left= remove(element, node.left);</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else if (compareResult &gt; 0) </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      node.right = remove(element, node.right);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else if (node.left != null &amp;&amp; node.right != null){</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node.element = findMin(node.right).element;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node.right = remove(node.element, node.right)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 else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node = node.left != null ? node.left : node.right;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    return node;</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4"/>
          <p:cNvPicPr preferRelativeResize="0"/>
          <p:nvPr/>
        </p:nvPicPr>
        <p:blipFill rotWithShape="1">
          <a:blip r:embed="rId3">
            <a:alphaModFix/>
          </a:blip>
          <a:srcRect b="29228" l="25986" r="0" t="0"/>
          <a:stretch/>
        </p:blipFill>
        <p:spPr>
          <a:xfrm>
            <a:off x="0" y="3188375"/>
            <a:ext cx="5679800" cy="3669624"/>
          </a:xfrm>
          <a:prstGeom prst="rect">
            <a:avLst/>
          </a:prstGeom>
          <a:noFill/>
          <a:ln>
            <a:noFill/>
          </a:ln>
        </p:spPr>
      </p:pic>
      <p:sp>
        <p:nvSpPr>
          <p:cNvPr id="321" name="Google Shape;321;p54"/>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AVL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AVL tree?</a:t>
            </a:r>
            <a:endParaRPr/>
          </a:p>
        </p:txBody>
      </p:sp>
      <p:sp>
        <p:nvSpPr>
          <p:cNvPr id="327" name="Google Shape;327;p5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AVL means Adelson-Velskii and Landis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Is a binary search tree with a balance condition. This condition is easy to maintain ensuring that the depth of the tree is O(logN)</a:t>
            </a:r>
            <a:endParaRPr/>
          </a:p>
          <a:p>
            <a:pPr indent="-317500" lvl="1" marL="914400" rtl="0" algn="l">
              <a:spcBef>
                <a:spcPts val="0"/>
              </a:spcBef>
              <a:spcAft>
                <a:spcPts val="0"/>
              </a:spcAft>
              <a:buSzPts val="1400"/>
              <a:buChar char="○"/>
            </a:pPr>
            <a:r>
              <a:rPr lang="en"/>
              <a:t>Height of the left and right side can only differ by one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AVL tree?</a:t>
            </a:r>
            <a:endParaRPr/>
          </a:p>
        </p:txBody>
      </p:sp>
      <p:sp>
        <p:nvSpPr>
          <p:cNvPr id="333" name="Google Shape;333;p5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AVL context, the height of a tree is the maximum level of a tree plus one</a:t>
            </a:r>
            <a:endParaRPr/>
          </a:p>
          <a:p>
            <a:pPr indent="0" lvl="0" marL="0" rtl="0" algn="l">
              <a:spcBef>
                <a:spcPts val="1200"/>
              </a:spcBef>
              <a:spcAft>
                <a:spcPts val="0"/>
              </a:spcAft>
              <a:buClr>
                <a:srgbClr val="000000"/>
              </a:buClr>
              <a:buSzPts val="1100"/>
              <a:buFont typeface="Arial"/>
              <a:buNone/>
            </a:pPr>
            <a:r>
              <a:t/>
            </a:r>
            <a:endParaRPr/>
          </a:p>
          <a:p>
            <a:pPr indent="-342900" lvl="0" marL="457200" rtl="0" algn="l">
              <a:spcBef>
                <a:spcPts val="1200"/>
              </a:spcBef>
              <a:spcAft>
                <a:spcPts val="0"/>
              </a:spcAft>
              <a:buSzPts val="1800"/>
              <a:buChar char="●"/>
            </a:pPr>
            <a:r>
              <a:rPr lang="en"/>
              <a:t>A null tree has a height of zero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AVL tree?</a:t>
            </a:r>
            <a:endParaRPr/>
          </a:p>
        </p:txBody>
      </p:sp>
      <p:pic>
        <p:nvPicPr>
          <p:cNvPr id="339" name="Google Shape;339;p57"/>
          <p:cNvPicPr preferRelativeResize="0"/>
          <p:nvPr/>
        </p:nvPicPr>
        <p:blipFill>
          <a:blip r:embed="rId3">
            <a:alphaModFix/>
          </a:blip>
          <a:stretch>
            <a:fillRect/>
          </a:stretch>
        </p:blipFill>
        <p:spPr>
          <a:xfrm>
            <a:off x="791225" y="2128475"/>
            <a:ext cx="3790950" cy="3733800"/>
          </a:xfrm>
          <a:prstGeom prst="rect">
            <a:avLst/>
          </a:prstGeom>
          <a:noFill/>
          <a:ln>
            <a:noFill/>
          </a:ln>
        </p:spPr>
      </p:pic>
      <p:pic>
        <p:nvPicPr>
          <p:cNvPr id="340" name="Google Shape;340;p57"/>
          <p:cNvPicPr preferRelativeResize="0"/>
          <p:nvPr/>
        </p:nvPicPr>
        <p:blipFill>
          <a:blip r:embed="rId4">
            <a:alphaModFix/>
          </a:blip>
          <a:stretch>
            <a:fillRect/>
          </a:stretch>
        </p:blipFill>
        <p:spPr>
          <a:xfrm>
            <a:off x="4800600" y="2080850"/>
            <a:ext cx="3810000" cy="3829050"/>
          </a:xfrm>
          <a:prstGeom prst="rect">
            <a:avLst/>
          </a:prstGeom>
          <a:noFill/>
          <a:ln>
            <a:noFill/>
          </a:ln>
        </p:spPr>
      </p:pic>
      <p:sp>
        <p:nvSpPr>
          <p:cNvPr id="341" name="Google Shape;341;p57"/>
          <p:cNvSpPr/>
          <p:nvPr/>
        </p:nvSpPr>
        <p:spPr>
          <a:xfrm>
            <a:off x="3260350" y="1366400"/>
            <a:ext cx="1798800" cy="1072500"/>
          </a:xfrm>
          <a:prstGeom prst="wedgeEllipseCallout">
            <a:avLst>
              <a:gd fmla="val -34177" name="adj1"/>
              <a:gd fmla="val 70506" name="adj2"/>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Only this is AVL</a:t>
            </a:r>
            <a:endParaRPr sz="1800">
              <a:latin typeface="Droid Sans"/>
              <a:ea typeface="Droid Sans"/>
              <a:cs typeface="Droid Sans"/>
              <a:sym typeface="Droid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an AVL tree?</a:t>
            </a:r>
            <a:endParaRPr/>
          </a:p>
        </p:txBody>
      </p:sp>
      <p:pic>
        <p:nvPicPr>
          <p:cNvPr id="347" name="Google Shape;347;p58"/>
          <p:cNvPicPr preferRelativeResize="0"/>
          <p:nvPr/>
        </p:nvPicPr>
        <p:blipFill rotWithShape="1">
          <a:blip r:embed="rId3">
            <a:alphaModFix/>
          </a:blip>
          <a:srcRect b="3623" l="0" r="0" t="0"/>
          <a:stretch/>
        </p:blipFill>
        <p:spPr>
          <a:xfrm>
            <a:off x="735100" y="1471675"/>
            <a:ext cx="7673826" cy="4997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an specific sequence a binary search tree can become like this: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 this scenario, searches will be completely sequential, losing the purpose of the tree.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 tree like this is called unbalanced</a:t>
            </a:r>
            <a:endParaRPr/>
          </a:p>
        </p:txBody>
      </p:sp>
      <p:pic>
        <p:nvPicPr>
          <p:cNvPr id="353" name="Google Shape;353;p59"/>
          <p:cNvPicPr preferRelativeResize="0"/>
          <p:nvPr/>
        </p:nvPicPr>
        <p:blipFill>
          <a:blip r:embed="rId3">
            <a:alphaModFix/>
          </a:blip>
          <a:stretch>
            <a:fillRect/>
          </a:stretch>
        </p:blipFill>
        <p:spPr>
          <a:xfrm>
            <a:off x="4993200" y="2181250"/>
            <a:ext cx="2193425" cy="2115650"/>
          </a:xfrm>
          <a:prstGeom prst="rect">
            <a:avLst/>
          </a:prstGeom>
          <a:noFill/>
          <a:ln>
            <a:noFill/>
          </a:ln>
        </p:spPr>
      </p:pic>
      <p:sp>
        <p:nvSpPr>
          <p:cNvPr id="354" name="Google Shape;354;p5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tree can get unbalanced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tree can get unbalanced</a:t>
            </a:r>
            <a:endParaRPr/>
          </a:p>
        </p:txBody>
      </p:sp>
      <p:pic>
        <p:nvPicPr>
          <p:cNvPr id="360" name="Google Shape;360;p60"/>
          <p:cNvPicPr preferRelativeResize="0"/>
          <p:nvPr/>
        </p:nvPicPr>
        <p:blipFill>
          <a:blip r:embed="rId3">
            <a:alphaModFix/>
          </a:blip>
          <a:stretch>
            <a:fillRect/>
          </a:stretch>
        </p:blipFill>
        <p:spPr>
          <a:xfrm>
            <a:off x="1985950" y="2522000"/>
            <a:ext cx="5172075" cy="2419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tree can get unbalanced</a:t>
            </a:r>
            <a:endParaRPr/>
          </a:p>
        </p:txBody>
      </p:sp>
      <p:pic>
        <p:nvPicPr>
          <p:cNvPr id="366" name="Google Shape;366;p61"/>
          <p:cNvPicPr preferRelativeResize="0"/>
          <p:nvPr/>
        </p:nvPicPr>
        <p:blipFill>
          <a:blip r:embed="rId3">
            <a:alphaModFix/>
          </a:blip>
          <a:stretch>
            <a:fillRect/>
          </a:stretch>
        </p:blipFill>
        <p:spPr>
          <a:xfrm>
            <a:off x="1985950" y="2522000"/>
            <a:ext cx="5172075" cy="2419350"/>
          </a:xfrm>
          <a:prstGeom prst="rect">
            <a:avLst/>
          </a:prstGeom>
          <a:noFill/>
          <a:ln>
            <a:noFill/>
          </a:ln>
        </p:spPr>
      </p:pic>
      <p:sp>
        <p:nvSpPr>
          <p:cNvPr id="367" name="Google Shape;367;p61"/>
          <p:cNvSpPr/>
          <p:nvPr/>
        </p:nvSpPr>
        <p:spPr>
          <a:xfrm>
            <a:off x="6045075" y="1790150"/>
            <a:ext cx="2585700" cy="1418400"/>
          </a:xfrm>
          <a:prstGeom prst="wedgeEllipseCallout">
            <a:avLst>
              <a:gd fmla="val -34177" name="adj1"/>
              <a:gd fmla="val 70506" name="adj2"/>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The purpose of balancing is to make searches more efficient</a:t>
            </a:r>
            <a:endParaRPr sz="1800">
              <a:latin typeface="Droid Sans"/>
              <a:ea typeface="Droid Sans"/>
              <a:cs typeface="Droid Sans"/>
              <a:sym typeface="Droid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3">
            <a:alphaModFix/>
          </a:blip>
          <a:srcRect b="0" l="0" r="4933" t="0"/>
          <a:stretch/>
        </p:blipFill>
        <p:spPr>
          <a:xfrm>
            <a:off x="2771850" y="3545275"/>
            <a:ext cx="6057950" cy="2828925"/>
          </a:xfrm>
          <a:prstGeom prst="rect">
            <a:avLst/>
          </a:prstGeom>
          <a:noFill/>
          <a:ln>
            <a:noFill/>
          </a:ln>
        </p:spPr>
      </p:pic>
      <p:sp>
        <p:nvSpPr>
          <p:cNvPr id="82" name="Google Shape;82;p1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tree!?</a:t>
            </a:r>
            <a:endParaRPr/>
          </a:p>
        </p:txBody>
      </p:sp>
      <p:sp>
        <p:nvSpPr>
          <p:cNvPr id="83" name="Google Shape;83;p17"/>
          <p:cNvSpPr txBox="1"/>
          <p:nvPr>
            <p:ph idx="1" type="body"/>
          </p:nvPr>
        </p:nvSpPr>
        <p:spPr>
          <a:xfrm>
            <a:off x="457200" y="1600200"/>
            <a:ext cx="8043900" cy="22224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tree consists of </a:t>
            </a:r>
            <a:r>
              <a:rPr b="1" lang="en">
                <a:solidFill>
                  <a:srgbClr val="FF0000"/>
                </a:solidFill>
              </a:rPr>
              <a:t>nodes </a:t>
            </a:r>
            <a:r>
              <a:rPr lang="en"/>
              <a:t>connected by </a:t>
            </a:r>
            <a:r>
              <a:rPr b="1" lang="en">
                <a:solidFill>
                  <a:srgbClr val="FF0000"/>
                </a:solidFill>
              </a:rPr>
              <a:t>edges</a:t>
            </a:r>
            <a:r>
              <a:rPr lang="en"/>
              <a:t>. Nodes are represented as circles and the edges as lines connecting the circles</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373" name="Google Shape;373;p62"/>
          <p:cNvSpPr txBox="1"/>
          <p:nvPr>
            <p:ph idx="1" type="body"/>
          </p:nvPr>
        </p:nvSpPr>
        <p:spPr>
          <a:xfrm>
            <a:off x="457200" y="1510500"/>
            <a:ext cx="82296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node of an AVL tree has a </a:t>
            </a:r>
            <a:r>
              <a:rPr b="1" lang="en">
                <a:solidFill>
                  <a:srgbClr val="FF0000"/>
                </a:solidFill>
              </a:rPr>
              <a:t>balance factor</a:t>
            </a:r>
            <a:endParaRPr b="1">
              <a:solidFill>
                <a:srgbClr val="FF0000"/>
              </a:solidFill>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Balance factor is defined as the height of the right subtree minus the height of the left subtree.</a:t>
            </a:r>
            <a:endParaRPr/>
          </a:p>
          <a:p>
            <a:pPr indent="-317500" lvl="1" marL="914400" rtl="0" algn="l">
              <a:spcBef>
                <a:spcPts val="0"/>
              </a:spcBef>
              <a:spcAft>
                <a:spcPts val="0"/>
              </a:spcAft>
              <a:buSzPts val="1400"/>
              <a:buChar char="○"/>
            </a:pPr>
            <a:r>
              <a:rPr lang="en"/>
              <a:t>Balance factor can be 1,0,-1</a:t>
            </a:r>
            <a:endParaRPr/>
          </a:p>
        </p:txBody>
      </p:sp>
      <p:pic>
        <p:nvPicPr>
          <p:cNvPr id="374" name="Google Shape;374;p62"/>
          <p:cNvPicPr preferRelativeResize="0"/>
          <p:nvPr/>
        </p:nvPicPr>
        <p:blipFill>
          <a:blip r:embed="rId3">
            <a:alphaModFix/>
          </a:blip>
          <a:stretch>
            <a:fillRect/>
          </a:stretch>
        </p:blipFill>
        <p:spPr>
          <a:xfrm>
            <a:off x="6056438" y="4428613"/>
            <a:ext cx="2790825" cy="2238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380" name="Google Shape;380;p6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Let’s calculate balance factor</a:t>
            </a:r>
            <a:endParaRPr/>
          </a:p>
        </p:txBody>
      </p:sp>
      <p:pic>
        <p:nvPicPr>
          <p:cNvPr id="381" name="Google Shape;381;p63"/>
          <p:cNvPicPr preferRelativeResize="0"/>
          <p:nvPr/>
        </p:nvPicPr>
        <p:blipFill>
          <a:blip r:embed="rId3">
            <a:alphaModFix/>
          </a:blip>
          <a:stretch>
            <a:fillRect/>
          </a:stretch>
        </p:blipFill>
        <p:spPr>
          <a:xfrm>
            <a:off x="2553932" y="2370357"/>
            <a:ext cx="4373250" cy="3507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387" name="Google Shape;387;p6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Let’s calculate balance factor</a:t>
            </a:r>
            <a:endParaRPr/>
          </a:p>
        </p:txBody>
      </p:sp>
      <p:pic>
        <p:nvPicPr>
          <p:cNvPr id="388" name="Google Shape;388;p64"/>
          <p:cNvPicPr preferRelativeResize="0"/>
          <p:nvPr/>
        </p:nvPicPr>
        <p:blipFill>
          <a:blip r:embed="rId3">
            <a:alphaModFix/>
          </a:blip>
          <a:stretch>
            <a:fillRect/>
          </a:stretch>
        </p:blipFill>
        <p:spPr>
          <a:xfrm>
            <a:off x="2553932" y="2370357"/>
            <a:ext cx="4373250" cy="3507550"/>
          </a:xfrm>
          <a:prstGeom prst="rect">
            <a:avLst/>
          </a:prstGeom>
          <a:noFill/>
          <a:ln>
            <a:noFill/>
          </a:ln>
        </p:spPr>
      </p:pic>
      <p:cxnSp>
        <p:nvCxnSpPr>
          <p:cNvPr id="389" name="Google Shape;389;p64"/>
          <p:cNvCxnSpPr/>
          <p:nvPr/>
        </p:nvCxnSpPr>
        <p:spPr>
          <a:xfrm flipH="1" rot="10800000">
            <a:off x="671300" y="5076600"/>
            <a:ext cx="7515300" cy="1500"/>
          </a:xfrm>
          <a:prstGeom prst="straightConnector1">
            <a:avLst/>
          </a:prstGeom>
          <a:noFill/>
          <a:ln cap="flat" cmpd="sng" w="28575">
            <a:solidFill>
              <a:schemeClr val="dk2"/>
            </a:solidFill>
            <a:prstDash val="dash"/>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395" name="Google Shape;395;p6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Let’s calculate balance factor</a:t>
            </a:r>
            <a:endParaRPr/>
          </a:p>
        </p:txBody>
      </p:sp>
      <p:pic>
        <p:nvPicPr>
          <p:cNvPr id="396" name="Google Shape;396;p65"/>
          <p:cNvPicPr preferRelativeResize="0"/>
          <p:nvPr/>
        </p:nvPicPr>
        <p:blipFill>
          <a:blip r:embed="rId3">
            <a:alphaModFix/>
          </a:blip>
          <a:stretch>
            <a:fillRect/>
          </a:stretch>
        </p:blipFill>
        <p:spPr>
          <a:xfrm>
            <a:off x="2553932" y="2370357"/>
            <a:ext cx="4373250" cy="3507550"/>
          </a:xfrm>
          <a:prstGeom prst="rect">
            <a:avLst/>
          </a:prstGeom>
          <a:noFill/>
          <a:ln>
            <a:noFill/>
          </a:ln>
        </p:spPr>
      </p:pic>
      <p:cxnSp>
        <p:nvCxnSpPr>
          <p:cNvPr id="397" name="Google Shape;397;p65"/>
          <p:cNvCxnSpPr/>
          <p:nvPr/>
        </p:nvCxnSpPr>
        <p:spPr>
          <a:xfrm flipH="1" rot="10800000">
            <a:off x="671300" y="4467000"/>
            <a:ext cx="7515300" cy="1500"/>
          </a:xfrm>
          <a:prstGeom prst="straightConnector1">
            <a:avLst/>
          </a:prstGeom>
          <a:noFill/>
          <a:ln cap="flat" cmpd="sng" w="28575">
            <a:solidFill>
              <a:schemeClr val="dk2"/>
            </a:solidFill>
            <a:prstDash val="dash"/>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403" name="Google Shape;403;p6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Let’s calculate balance factor</a:t>
            </a:r>
            <a:endParaRPr/>
          </a:p>
        </p:txBody>
      </p:sp>
      <p:pic>
        <p:nvPicPr>
          <p:cNvPr id="404" name="Google Shape;404;p66"/>
          <p:cNvPicPr preferRelativeResize="0"/>
          <p:nvPr/>
        </p:nvPicPr>
        <p:blipFill>
          <a:blip r:embed="rId3">
            <a:alphaModFix/>
          </a:blip>
          <a:stretch>
            <a:fillRect/>
          </a:stretch>
        </p:blipFill>
        <p:spPr>
          <a:xfrm>
            <a:off x="2553932" y="2370357"/>
            <a:ext cx="4373250" cy="3507550"/>
          </a:xfrm>
          <a:prstGeom prst="rect">
            <a:avLst/>
          </a:prstGeom>
          <a:noFill/>
          <a:ln>
            <a:noFill/>
          </a:ln>
        </p:spPr>
      </p:pic>
      <p:cxnSp>
        <p:nvCxnSpPr>
          <p:cNvPr id="405" name="Google Shape;405;p66"/>
          <p:cNvCxnSpPr/>
          <p:nvPr/>
        </p:nvCxnSpPr>
        <p:spPr>
          <a:xfrm flipH="1" rot="10800000">
            <a:off x="671300" y="3781200"/>
            <a:ext cx="7515300" cy="1500"/>
          </a:xfrm>
          <a:prstGeom prst="straightConnector1">
            <a:avLst/>
          </a:prstGeom>
          <a:noFill/>
          <a:ln cap="flat" cmpd="sng" w="28575">
            <a:solidFill>
              <a:schemeClr val="dk2"/>
            </a:solidFill>
            <a:prstDash val="dash"/>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AVL tree </a:t>
            </a:r>
            <a:endParaRPr/>
          </a:p>
        </p:txBody>
      </p:sp>
      <p:sp>
        <p:nvSpPr>
          <p:cNvPr id="411" name="Google Shape;411;p6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Let’s calculate balance factor</a:t>
            </a:r>
            <a:endParaRPr/>
          </a:p>
        </p:txBody>
      </p:sp>
      <p:pic>
        <p:nvPicPr>
          <p:cNvPr id="412" name="Google Shape;412;p67"/>
          <p:cNvPicPr preferRelativeResize="0"/>
          <p:nvPr/>
        </p:nvPicPr>
        <p:blipFill>
          <a:blip r:embed="rId3">
            <a:alphaModFix/>
          </a:blip>
          <a:stretch>
            <a:fillRect/>
          </a:stretch>
        </p:blipFill>
        <p:spPr>
          <a:xfrm>
            <a:off x="2553932" y="2370357"/>
            <a:ext cx="4373250" cy="3507550"/>
          </a:xfrm>
          <a:prstGeom prst="rect">
            <a:avLst/>
          </a:prstGeom>
          <a:noFill/>
          <a:ln>
            <a:noFill/>
          </a:ln>
        </p:spPr>
      </p:pic>
      <p:cxnSp>
        <p:nvCxnSpPr>
          <p:cNvPr id="413" name="Google Shape;413;p67"/>
          <p:cNvCxnSpPr/>
          <p:nvPr/>
        </p:nvCxnSpPr>
        <p:spPr>
          <a:xfrm flipH="1" rot="10800000">
            <a:off x="671300" y="2943000"/>
            <a:ext cx="7515300" cy="1500"/>
          </a:xfrm>
          <a:prstGeom prst="straightConnector1">
            <a:avLst/>
          </a:prstGeom>
          <a:noFill/>
          <a:ln cap="flat" cmpd="sng" w="28575">
            <a:solidFill>
              <a:schemeClr val="dk2"/>
            </a:solidFill>
            <a:prstDash val="dash"/>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sp>
        <p:nvSpPr>
          <p:cNvPr id="419" name="Google Shape;419;p6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Inserting a new node can result in a violation of the AVL condition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If a violation happens, the AVL condition has to be restored using a modification of the tree known as </a:t>
            </a:r>
            <a:r>
              <a:rPr b="1" lang="en">
                <a:solidFill>
                  <a:srgbClr val="FF0000"/>
                </a:solidFill>
              </a:rPr>
              <a:t>rotation</a:t>
            </a:r>
            <a:endParaRPr b="1">
              <a:solidFill>
                <a:srgbClr val="FF0000"/>
              </a:solidFill>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After the insertion, only nodes that are on the path from the insertion point to the root have their balance altered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sp>
        <p:nvSpPr>
          <p:cNvPr id="425" name="Google Shape;425;p6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Follow the same process as the binary search algorithm. New node is added as a leaf with a balance factor of 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Backtrack the path to recalculate the balance factor</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Only the nodes in the search path could have change its value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sp>
        <p:nvSpPr>
          <p:cNvPr id="431" name="Google Shape;431;p7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 </a:t>
            </a:r>
            <a:r>
              <a:rPr b="1" lang="en"/>
              <a:t>α</a:t>
            </a:r>
            <a:r>
              <a:rPr lang="en"/>
              <a:t> be the node that needs to be rebalanced, there can be four violation cases:</a:t>
            </a:r>
            <a:endParaRPr/>
          </a:p>
          <a:p>
            <a:pPr indent="-368300" lvl="1" marL="914400" rtl="0" algn="l">
              <a:spcBef>
                <a:spcPts val="0"/>
              </a:spcBef>
              <a:spcAft>
                <a:spcPts val="0"/>
              </a:spcAft>
              <a:buSzPts val="2200"/>
              <a:buAutoNum type="alphaLcPeriod"/>
            </a:pPr>
            <a:r>
              <a:rPr lang="en" sz="2200"/>
              <a:t>An insertion in the left subtree of the left child of α</a:t>
            </a:r>
            <a:endParaRPr sz="2200"/>
          </a:p>
          <a:p>
            <a:pPr indent="-368300" lvl="1" marL="914400" rtl="0" algn="l">
              <a:spcBef>
                <a:spcPts val="0"/>
              </a:spcBef>
              <a:spcAft>
                <a:spcPts val="0"/>
              </a:spcAft>
              <a:buSzPts val="2200"/>
              <a:buAutoNum type="alphaLcPeriod"/>
            </a:pPr>
            <a:r>
              <a:rPr lang="en" sz="2200"/>
              <a:t>An insertion in the right subtree of the left child of α</a:t>
            </a:r>
            <a:endParaRPr sz="2200"/>
          </a:p>
          <a:p>
            <a:pPr indent="-368300" lvl="1" marL="914400" rtl="0" algn="l">
              <a:spcBef>
                <a:spcPts val="0"/>
              </a:spcBef>
              <a:spcAft>
                <a:spcPts val="0"/>
              </a:spcAft>
              <a:buSzPts val="2200"/>
              <a:buAutoNum type="alphaLcPeriod"/>
            </a:pPr>
            <a:r>
              <a:rPr lang="en" sz="2200"/>
              <a:t>An insertion in the left subtree of the right child of α</a:t>
            </a:r>
            <a:endParaRPr sz="2200"/>
          </a:p>
          <a:p>
            <a:pPr indent="-368300" lvl="1" marL="914400" rtl="0" algn="l">
              <a:spcBef>
                <a:spcPts val="0"/>
              </a:spcBef>
              <a:spcAft>
                <a:spcPts val="0"/>
              </a:spcAft>
              <a:buSzPts val="2200"/>
              <a:buAutoNum type="alphaLcPeriod"/>
            </a:pPr>
            <a:r>
              <a:rPr lang="en" sz="2200"/>
              <a:t>An insertion in the right subtree of the right child of α</a:t>
            </a:r>
            <a:endParaRPr sz="2200"/>
          </a:p>
        </p:txBody>
      </p:sp>
      <p:pic>
        <p:nvPicPr>
          <p:cNvPr id="432" name="Google Shape;432;p70"/>
          <p:cNvPicPr preferRelativeResize="0"/>
          <p:nvPr/>
        </p:nvPicPr>
        <p:blipFill>
          <a:blip r:embed="rId3">
            <a:alphaModFix/>
          </a:blip>
          <a:stretch>
            <a:fillRect/>
          </a:stretch>
        </p:blipFill>
        <p:spPr>
          <a:xfrm>
            <a:off x="584000" y="4514850"/>
            <a:ext cx="7600950" cy="2114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Insert operation</a:t>
            </a:r>
            <a:endParaRPr>
              <a:solidFill>
                <a:srgbClr val="999999"/>
              </a:solidFill>
            </a:endParaRPr>
          </a:p>
        </p:txBody>
      </p:sp>
      <p:sp>
        <p:nvSpPr>
          <p:cNvPr id="438" name="Google Shape;438;p7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i="1" lang="en"/>
              <a:t>Left-left</a:t>
            </a:r>
            <a:r>
              <a:rPr lang="en"/>
              <a:t> and </a:t>
            </a:r>
            <a:r>
              <a:rPr i="1" lang="en"/>
              <a:t>right-right</a:t>
            </a:r>
            <a:r>
              <a:rPr lang="en"/>
              <a:t> can be resolved with a single rotation </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i="1" lang="en"/>
              <a:t>Left-right</a:t>
            </a:r>
            <a:r>
              <a:rPr lang="en"/>
              <a:t> and </a:t>
            </a:r>
            <a:r>
              <a:rPr i="1" lang="en"/>
              <a:t>right-left</a:t>
            </a:r>
            <a:r>
              <a:rPr lang="en"/>
              <a:t> can be resolved with a double rotation</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b="1" lang="en">
                <a:solidFill>
                  <a:srgbClr val="FF0000"/>
                </a:solidFill>
              </a:rPr>
              <a:t>Backtrack stops</a:t>
            </a:r>
            <a:r>
              <a:rPr lang="en"/>
              <a:t> when reaching the root or after performing a rotation. A rotation balances the whole tree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tree!?</a:t>
            </a:r>
            <a:endParaRPr/>
          </a:p>
        </p:txBody>
      </p:sp>
      <p:sp>
        <p:nvSpPr>
          <p:cNvPr id="89" name="Google Shape;89;p18"/>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Just like in linked-lists, nodes are composed of data and references (edges) to other nodes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Clr>
                <a:schemeClr val="dk1"/>
              </a:buClr>
              <a:buSzPts val="3000"/>
              <a:buFont typeface="Droid Sans"/>
              <a:buChar char="●"/>
            </a:pPr>
            <a:r>
              <a:rPr lang="en"/>
              <a:t>Given that trees are mathematical entities, there is many theoretical knowledge about trees</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A tree is specialization of a graph</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pic>
        <p:nvPicPr>
          <p:cNvPr id="444" name="Google Shape;444;p72"/>
          <p:cNvPicPr preferRelativeResize="0"/>
          <p:nvPr/>
        </p:nvPicPr>
        <p:blipFill>
          <a:blip r:embed="rId3">
            <a:alphaModFix/>
          </a:blip>
          <a:stretch>
            <a:fillRect/>
          </a:stretch>
        </p:blipFill>
        <p:spPr>
          <a:xfrm>
            <a:off x="1679900" y="1653874"/>
            <a:ext cx="5669401" cy="252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pic>
        <p:nvPicPr>
          <p:cNvPr id="450" name="Google Shape;450;p73"/>
          <p:cNvPicPr preferRelativeResize="0"/>
          <p:nvPr/>
        </p:nvPicPr>
        <p:blipFill>
          <a:blip r:embed="rId3">
            <a:alphaModFix/>
          </a:blip>
          <a:stretch>
            <a:fillRect/>
          </a:stretch>
        </p:blipFill>
        <p:spPr>
          <a:xfrm>
            <a:off x="1679900" y="1653874"/>
            <a:ext cx="5669401" cy="2528475"/>
          </a:xfrm>
          <a:prstGeom prst="rect">
            <a:avLst/>
          </a:prstGeom>
          <a:noFill/>
          <a:ln>
            <a:noFill/>
          </a:ln>
        </p:spPr>
      </p:pic>
      <p:graphicFrame>
        <p:nvGraphicFramePr>
          <p:cNvPr id="451" name="Google Shape;451;p73"/>
          <p:cNvGraphicFramePr/>
          <p:nvPr/>
        </p:nvGraphicFramePr>
        <p:xfrm>
          <a:off x="1089550" y="47782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n.left = n1.right;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n1.right = n;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n1;</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
        <p:nvSpPr>
          <p:cNvPr id="452" name="Google Shape;452;p73"/>
          <p:cNvSpPr/>
          <p:nvPr/>
        </p:nvSpPr>
        <p:spPr>
          <a:xfrm>
            <a:off x="2551200" y="2118800"/>
            <a:ext cx="7350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3"/>
          <p:cNvSpPr/>
          <p:nvPr/>
        </p:nvSpPr>
        <p:spPr>
          <a:xfrm>
            <a:off x="1942575" y="2790100"/>
            <a:ext cx="7350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3"/>
          <p:cNvSpPr txBox="1"/>
          <p:nvPr/>
        </p:nvSpPr>
        <p:spPr>
          <a:xfrm>
            <a:off x="2161425" y="1997725"/>
            <a:ext cx="3450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a:t>
            </a:r>
            <a:endParaRPr b="1">
              <a:latin typeface="Droid Sans"/>
              <a:ea typeface="Droid Sans"/>
              <a:cs typeface="Droid Sans"/>
              <a:sym typeface="Droid Sans"/>
            </a:endParaRPr>
          </a:p>
        </p:txBody>
      </p:sp>
      <p:sp>
        <p:nvSpPr>
          <p:cNvPr id="455" name="Google Shape;455;p73"/>
          <p:cNvSpPr txBox="1"/>
          <p:nvPr/>
        </p:nvSpPr>
        <p:spPr>
          <a:xfrm>
            <a:off x="1418300" y="2668900"/>
            <a:ext cx="478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n1</a:t>
            </a:r>
            <a:endParaRPr b="1">
              <a:latin typeface="Droid Sans"/>
              <a:ea typeface="Droid Sans"/>
              <a:cs typeface="Droid Sans"/>
              <a:sym typeface="Droid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graphicFrame>
        <p:nvGraphicFramePr>
          <p:cNvPr id="461" name="Google Shape;461;p74"/>
          <p:cNvGraphicFramePr/>
          <p:nvPr/>
        </p:nvGraphicFramePr>
        <p:xfrm>
          <a:off x="1089550" y="47782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n.left = n1.right;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n1.right = n;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n1;</a:t>
                      </a:r>
                      <a:endParaRPr sz="1600">
                        <a:latin typeface="Consolas"/>
                        <a:ea typeface="Consolas"/>
                        <a:cs typeface="Consolas"/>
                        <a:sym typeface="Consolas"/>
                      </a:endParaRPr>
                    </a:p>
                  </a:txBody>
                  <a:tcPr marT="91425" marB="91425" marR="91425" marL="91425">
                    <a:solidFill>
                      <a:srgbClr val="FFFFFF"/>
                    </a:solidFill>
                  </a:tcPr>
                </a:tc>
              </a:tr>
            </a:tbl>
          </a:graphicData>
        </a:graphic>
      </p:graphicFrame>
      <p:pic>
        <p:nvPicPr>
          <p:cNvPr id="462" name="Google Shape;462;p74"/>
          <p:cNvPicPr preferRelativeResize="0"/>
          <p:nvPr/>
        </p:nvPicPr>
        <p:blipFill rotWithShape="1">
          <a:blip r:embed="rId3">
            <a:alphaModFix/>
          </a:blip>
          <a:srcRect b="7791" l="0" r="0" t="0"/>
          <a:stretch/>
        </p:blipFill>
        <p:spPr>
          <a:xfrm>
            <a:off x="2395550" y="1676400"/>
            <a:ext cx="3846800" cy="2879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graphicFrame>
        <p:nvGraphicFramePr>
          <p:cNvPr id="468" name="Google Shape;468;p75"/>
          <p:cNvGraphicFramePr/>
          <p:nvPr/>
        </p:nvGraphicFramePr>
        <p:xfrm>
          <a:off x="1089550" y="47782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n.left = n1.right;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n1.right = n;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n1;</a:t>
                      </a:r>
                      <a:endParaRPr sz="1600">
                        <a:latin typeface="Consolas"/>
                        <a:ea typeface="Consolas"/>
                        <a:cs typeface="Consolas"/>
                        <a:sym typeface="Consolas"/>
                      </a:endParaRPr>
                    </a:p>
                  </a:txBody>
                  <a:tcPr marT="91425" marB="91425" marR="91425" marL="91425">
                    <a:solidFill>
                      <a:srgbClr val="FFFFFF"/>
                    </a:solidFill>
                  </a:tcPr>
                </a:tc>
              </a:tr>
            </a:tbl>
          </a:graphicData>
        </a:graphic>
      </p:graphicFrame>
      <p:pic>
        <p:nvPicPr>
          <p:cNvPr id="469" name="Google Shape;469;p75"/>
          <p:cNvPicPr preferRelativeResize="0"/>
          <p:nvPr/>
        </p:nvPicPr>
        <p:blipFill rotWithShape="1">
          <a:blip r:embed="rId3">
            <a:alphaModFix/>
          </a:blip>
          <a:srcRect b="7791" l="0" r="0" t="0"/>
          <a:stretch/>
        </p:blipFill>
        <p:spPr>
          <a:xfrm>
            <a:off x="795350" y="1676400"/>
            <a:ext cx="3846800" cy="2879550"/>
          </a:xfrm>
          <a:prstGeom prst="rect">
            <a:avLst/>
          </a:prstGeom>
          <a:noFill/>
          <a:ln>
            <a:noFill/>
          </a:ln>
        </p:spPr>
      </p:pic>
      <p:pic>
        <p:nvPicPr>
          <p:cNvPr id="470" name="Google Shape;470;p75"/>
          <p:cNvPicPr preferRelativeResize="0"/>
          <p:nvPr/>
        </p:nvPicPr>
        <p:blipFill>
          <a:blip r:embed="rId4">
            <a:alphaModFix/>
          </a:blip>
          <a:stretch>
            <a:fillRect/>
          </a:stretch>
        </p:blipFill>
        <p:spPr>
          <a:xfrm>
            <a:off x="4764250" y="1760700"/>
            <a:ext cx="3356400" cy="2710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6"/>
          <p:cNvPicPr preferRelativeResize="0"/>
          <p:nvPr/>
        </p:nvPicPr>
        <p:blipFill>
          <a:blip r:embed="rId3">
            <a:alphaModFix/>
          </a:blip>
          <a:stretch>
            <a:fillRect/>
          </a:stretch>
        </p:blipFill>
        <p:spPr>
          <a:xfrm>
            <a:off x="1075775" y="1299150"/>
            <a:ext cx="6348376" cy="2714475"/>
          </a:xfrm>
          <a:prstGeom prst="rect">
            <a:avLst/>
          </a:prstGeom>
          <a:noFill/>
          <a:ln>
            <a:noFill/>
          </a:ln>
        </p:spPr>
      </p:pic>
      <p:sp>
        <p:nvSpPr>
          <p:cNvPr id="476" name="Google Shape;476;p76"/>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77"/>
          <p:cNvPicPr preferRelativeResize="0"/>
          <p:nvPr/>
        </p:nvPicPr>
        <p:blipFill>
          <a:blip r:embed="rId3">
            <a:alphaModFix/>
          </a:blip>
          <a:stretch>
            <a:fillRect/>
          </a:stretch>
        </p:blipFill>
        <p:spPr>
          <a:xfrm>
            <a:off x="1075775" y="1299150"/>
            <a:ext cx="6348376" cy="2714475"/>
          </a:xfrm>
          <a:prstGeom prst="rect">
            <a:avLst/>
          </a:prstGeom>
          <a:noFill/>
          <a:ln>
            <a:noFill/>
          </a:ln>
        </p:spPr>
      </p:pic>
      <p:sp>
        <p:nvSpPr>
          <p:cNvPr id="482" name="Google Shape;482;p7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Single rotation</a:t>
            </a:r>
            <a:endParaRPr>
              <a:solidFill>
                <a:srgbClr val="999999"/>
              </a:solidFill>
            </a:endParaRPr>
          </a:p>
        </p:txBody>
      </p:sp>
      <p:sp>
        <p:nvSpPr>
          <p:cNvPr id="483" name="Google Shape;483;p77"/>
          <p:cNvSpPr/>
          <p:nvPr/>
        </p:nvSpPr>
        <p:spPr>
          <a:xfrm rot="10800000">
            <a:off x="2703600" y="2042600"/>
            <a:ext cx="7350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7"/>
          <p:cNvSpPr/>
          <p:nvPr/>
        </p:nvSpPr>
        <p:spPr>
          <a:xfrm rot="10800000">
            <a:off x="3466575" y="2713900"/>
            <a:ext cx="7350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7"/>
          <p:cNvSpPr txBox="1"/>
          <p:nvPr/>
        </p:nvSpPr>
        <p:spPr>
          <a:xfrm>
            <a:off x="3456825" y="1921525"/>
            <a:ext cx="3450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a:t>
            </a:r>
            <a:endParaRPr b="1">
              <a:latin typeface="Droid Sans"/>
              <a:ea typeface="Droid Sans"/>
              <a:cs typeface="Droid Sans"/>
              <a:sym typeface="Droid Sans"/>
            </a:endParaRPr>
          </a:p>
        </p:txBody>
      </p:sp>
      <p:sp>
        <p:nvSpPr>
          <p:cNvPr id="486" name="Google Shape;486;p77"/>
          <p:cNvSpPr txBox="1"/>
          <p:nvPr/>
        </p:nvSpPr>
        <p:spPr>
          <a:xfrm>
            <a:off x="4161500" y="2592700"/>
            <a:ext cx="478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n1</a:t>
            </a:r>
            <a:endParaRPr b="1">
              <a:latin typeface="Droid Sans"/>
              <a:ea typeface="Droid Sans"/>
              <a:cs typeface="Droid Sans"/>
              <a:sym typeface="Droid Sans"/>
            </a:endParaRPr>
          </a:p>
        </p:txBody>
      </p:sp>
      <p:graphicFrame>
        <p:nvGraphicFramePr>
          <p:cNvPr id="487" name="Google Shape;487;p77"/>
          <p:cNvGraphicFramePr/>
          <p:nvPr/>
        </p:nvGraphicFramePr>
        <p:xfrm>
          <a:off x="1089550" y="47782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n.right = n1.left;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n1.left = n;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n1;</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Double rotation</a:t>
            </a:r>
            <a:endParaRPr>
              <a:solidFill>
                <a:srgbClr val="999999"/>
              </a:solidFill>
            </a:endParaRPr>
          </a:p>
        </p:txBody>
      </p:sp>
      <p:grpSp>
        <p:nvGrpSpPr>
          <p:cNvPr id="493" name="Google Shape;493;p78"/>
          <p:cNvGrpSpPr/>
          <p:nvPr/>
        </p:nvGrpSpPr>
        <p:grpSpPr>
          <a:xfrm>
            <a:off x="3732275" y="2345275"/>
            <a:ext cx="1792800" cy="2440050"/>
            <a:chOff x="3732275" y="2345275"/>
            <a:chExt cx="1792800" cy="2440050"/>
          </a:xfrm>
        </p:grpSpPr>
        <p:sp>
          <p:nvSpPr>
            <p:cNvPr id="494" name="Google Shape;494;p78"/>
            <p:cNvSpPr/>
            <p:nvPr/>
          </p:nvSpPr>
          <p:spPr>
            <a:xfrm>
              <a:off x="3732275" y="25685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495" name="Google Shape;495;p78"/>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60</a:t>
              </a:r>
              <a:endParaRPr sz="1800"/>
            </a:p>
          </p:txBody>
        </p:sp>
        <p:sp>
          <p:nvSpPr>
            <p:cNvPr id="496" name="Google Shape;496;p78"/>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40</a:t>
              </a:r>
              <a:endParaRPr sz="1800"/>
            </a:p>
          </p:txBody>
        </p:sp>
        <p:sp>
          <p:nvSpPr>
            <p:cNvPr id="497" name="Google Shape;497;p78"/>
            <p:cNvSpPr txBox="1"/>
            <p:nvPr/>
          </p:nvSpPr>
          <p:spPr>
            <a:xfrm>
              <a:off x="4287275" y="23452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sp>
          <p:nvSpPr>
            <p:cNvPr id="498" name="Google Shape;498;p78"/>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sp>
          <p:nvSpPr>
            <p:cNvPr id="499" name="Google Shape;499;p78"/>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cxnSp>
          <p:nvCxnSpPr>
            <p:cNvPr id="500" name="Google Shape;500;p78"/>
            <p:cNvCxnSpPr>
              <a:stCxn id="494" idx="5"/>
              <a:endCxn id="495" idx="1"/>
            </p:cNvCxnSpPr>
            <p:nvPr/>
          </p:nvCxnSpPr>
          <p:spPr>
            <a:xfrm>
              <a:off x="4271038" y="3055794"/>
              <a:ext cx="413400" cy="345300"/>
            </a:xfrm>
            <a:prstGeom prst="straightConnector1">
              <a:avLst/>
            </a:prstGeom>
            <a:noFill/>
            <a:ln cap="flat" cmpd="sng" w="19050">
              <a:solidFill>
                <a:schemeClr val="dk2"/>
              </a:solidFill>
              <a:prstDash val="solid"/>
              <a:round/>
              <a:headEnd len="med" w="med" type="none"/>
              <a:tailEnd len="med" w="med" type="none"/>
            </a:ln>
          </p:spPr>
        </p:cxnSp>
        <p:cxnSp>
          <p:nvCxnSpPr>
            <p:cNvPr id="501" name="Google Shape;501;p78"/>
            <p:cNvCxnSpPr>
              <a:stCxn id="495" idx="3"/>
              <a:endCxn id="496" idx="7"/>
            </p:cNvCxnSpPr>
            <p:nvPr/>
          </p:nvCxnSpPr>
          <p:spPr>
            <a:xfrm flipH="1">
              <a:off x="4271112" y="3804919"/>
              <a:ext cx="413400" cy="49320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9"/>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Double rotation</a:t>
            </a:r>
            <a:endParaRPr>
              <a:solidFill>
                <a:srgbClr val="999999"/>
              </a:solidFill>
            </a:endParaRPr>
          </a:p>
        </p:txBody>
      </p:sp>
      <p:grpSp>
        <p:nvGrpSpPr>
          <p:cNvPr id="507" name="Google Shape;507;p79"/>
          <p:cNvGrpSpPr/>
          <p:nvPr/>
        </p:nvGrpSpPr>
        <p:grpSpPr>
          <a:xfrm>
            <a:off x="1065275" y="2345275"/>
            <a:ext cx="1792800" cy="2440050"/>
            <a:chOff x="3732275" y="2345275"/>
            <a:chExt cx="1792800" cy="2440050"/>
          </a:xfrm>
        </p:grpSpPr>
        <p:sp>
          <p:nvSpPr>
            <p:cNvPr id="508" name="Google Shape;508;p79"/>
            <p:cNvSpPr/>
            <p:nvPr/>
          </p:nvSpPr>
          <p:spPr>
            <a:xfrm>
              <a:off x="3732275" y="25685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09" name="Google Shape;509;p79"/>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60</a:t>
              </a:r>
              <a:endParaRPr sz="1800"/>
            </a:p>
          </p:txBody>
        </p:sp>
        <p:sp>
          <p:nvSpPr>
            <p:cNvPr id="510" name="Google Shape;510;p79"/>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40</a:t>
              </a:r>
              <a:endParaRPr sz="1800"/>
            </a:p>
          </p:txBody>
        </p:sp>
        <p:sp>
          <p:nvSpPr>
            <p:cNvPr id="511" name="Google Shape;511;p79"/>
            <p:cNvSpPr txBox="1"/>
            <p:nvPr/>
          </p:nvSpPr>
          <p:spPr>
            <a:xfrm>
              <a:off x="4287275" y="23452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sp>
          <p:nvSpPr>
            <p:cNvPr id="512" name="Google Shape;512;p79"/>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sp>
          <p:nvSpPr>
            <p:cNvPr id="513" name="Google Shape;513;p79"/>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cxnSp>
          <p:nvCxnSpPr>
            <p:cNvPr id="514" name="Google Shape;514;p79"/>
            <p:cNvCxnSpPr>
              <a:stCxn id="508" idx="5"/>
              <a:endCxn id="509" idx="1"/>
            </p:cNvCxnSpPr>
            <p:nvPr/>
          </p:nvCxnSpPr>
          <p:spPr>
            <a:xfrm>
              <a:off x="4271038" y="3055794"/>
              <a:ext cx="413400" cy="34530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79"/>
            <p:cNvCxnSpPr>
              <a:stCxn id="509" idx="3"/>
              <a:endCxn id="510" idx="7"/>
            </p:cNvCxnSpPr>
            <p:nvPr/>
          </p:nvCxnSpPr>
          <p:spPr>
            <a:xfrm flipH="1">
              <a:off x="4271112" y="3804919"/>
              <a:ext cx="413400" cy="493200"/>
            </a:xfrm>
            <a:prstGeom prst="straightConnector1">
              <a:avLst/>
            </a:prstGeom>
            <a:noFill/>
            <a:ln cap="flat" cmpd="sng" w="19050">
              <a:solidFill>
                <a:schemeClr val="dk2"/>
              </a:solidFill>
              <a:prstDash val="solid"/>
              <a:round/>
              <a:headEnd len="med" w="med" type="none"/>
              <a:tailEnd len="med" w="med" type="none"/>
            </a:ln>
          </p:spPr>
        </p:cxnSp>
      </p:grpSp>
      <p:grpSp>
        <p:nvGrpSpPr>
          <p:cNvPr id="516" name="Google Shape;516;p79"/>
          <p:cNvGrpSpPr/>
          <p:nvPr/>
        </p:nvGrpSpPr>
        <p:grpSpPr>
          <a:xfrm>
            <a:off x="3351200" y="2471725"/>
            <a:ext cx="2763300" cy="2363850"/>
            <a:chOff x="3351200" y="2471725"/>
            <a:chExt cx="2763300" cy="2363850"/>
          </a:xfrm>
        </p:grpSpPr>
        <p:sp>
          <p:nvSpPr>
            <p:cNvPr id="517" name="Google Shape;517;p79"/>
            <p:cNvSpPr/>
            <p:nvPr/>
          </p:nvSpPr>
          <p:spPr>
            <a:xfrm>
              <a:off x="3351200" y="269495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18" name="Google Shape;518;p79"/>
            <p:cNvSpPr/>
            <p:nvPr/>
          </p:nvSpPr>
          <p:spPr>
            <a:xfrm>
              <a:off x="5180000" y="42646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60</a:t>
              </a:r>
              <a:endParaRPr sz="1800"/>
            </a:p>
          </p:txBody>
        </p:sp>
        <p:sp>
          <p:nvSpPr>
            <p:cNvPr id="519" name="Google Shape;519;p79"/>
            <p:cNvSpPr txBox="1"/>
            <p:nvPr/>
          </p:nvSpPr>
          <p:spPr>
            <a:xfrm>
              <a:off x="3906200" y="247172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sp>
          <p:nvSpPr>
            <p:cNvPr id="520" name="Google Shape;520;p79"/>
            <p:cNvSpPr txBox="1"/>
            <p:nvPr/>
          </p:nvSpPr>
          <p:spPr>
            <a:xfrm>
              <a:off x="4668200" y="315752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sp>
          <p:nvSpPr>
            <p:cNvPr id="521" name="Google Shape;521;p79"/>
            <p:cNvSpPr txBox="1"/>
            <p:nvPr/>
          </p:nvSpPr>
          <p:spPr>
            <a:xfrm>
              <a:off x="5638700" y="416770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cxnSp>
          <p:nvCxnSpPr>
            <p:cNvPr id="522" name="Google Shape;522;p79"/>
            <p:cNvCxnSpPr>
              <a:stCxn id="517" idx="5"/>
              <a:endCxn id="523" idx="1"/>
            </p:cNvCxnSpPr>
            <p:nvPr/>
          </p:nvCxnSpPr>
          <p:spPr>
            <a:xfrm>
              <a:off x="3889963" y="3182244"/>
              <a:ext cx="413400" cy="345300"/>
            </a:xfrm>
            <a:prstGeom prst="straightConnector1">
              <a:avLst/>
            </a:prstGeom>
            <a:noFill/>
            <a:ln cap="flat" cmpd="sng" w="19050">
              <a:solidFill>
                <a:schemeClr val="dk2"/>
              </a:solidFill>
              <a:prstDash val="solid"/>
              <a:round/>
              <a:headEnd len="med" w="med" type="none"/>
              <a:tailEnd len="med" w="med" type="none"/>
            </a:ln>
          </p:spPr>
        </p:cxnSp>
        <p:cxnSp>
          <p:nvCxnSpPr>
            <p:cNvPr id="524" name="Google Shape;524;p79"/>
            <p:cNvCxnSpPr>
              <a:stCxn id="523" idx="5"/>
              <a:endCxn id="518" idx="1"/>
            </p:cNvCxnSpPr>
            <p:nvPr/>
          </p:nvCxnSpPr>
          <p:spPr>
            <a:xfrm>
              <a:off x="4749763" y="3931369"/>
              <a:ext cx="522600" cy="417000"/>
            </a:xfrm>
            <a:prstGeom prst="straightConnector1">
              <a:avLst/>
            </a:prstGeom>
            <a:noFill/>
            <a:ln cap="flat" cmpd="sng" w="19050">
              <a:solidFill>
                <a:schemeClr val="dk2"/>
              </a:solidFill>
              <a:prstDash val="solid"/>
              <a:round/>
              <a:headEnd len="med" w="med" type="none"/>
              <a:tailEnd len="med" w="med" type="none"/>
            </a:ln>
          </p:spPr>
        </p:cxnSp>
        <p:sp>
          <p:nvSpPr>
            <p:cNvPr id="523" name="Google Shape;523;p79"/>
            <p:cNvSpPr/>
            <p:nvPr/>
          </p:nvSpPr>
          <p:spPr>
            <a:xfrm>
              <a:off x="4211000" y="34440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40</a:t>
              </a:r>
              <a:endParaRPr sz="1800"/>
            </a:p>
          </p:txBody>
        </p:sp>
      </p:grpSp>
      <p:grpSp>
        <p:nvGrpSpPr>
          <p:cNvPr id="525" name="Google Shape;525;p79"/>
          <p:cNvGrpSpPr/>
          <p:nvPr/>
        </p:nvGrpSpPr>
        <p:grpSpPr>
          <a:xfrm>
            <a:off x="6302825" y="2472675"/>
            <a:ext cx="2707275" cy="1829500"/>
            <a:chOff x="6683825" y="3310875"/>
            <a:chExt cx="2707275" cy="1829500"/>
          </a:xfrm>
        </p:grpSpPr>
        <p:sp>
          <p:nvSpPr>
            <p:cNvPr id="526" name="Google Shape;526;p79"/>
            <p:cNvSpPr/>
            <p:nvPr/>
          </p:nvSpPr>
          <p:spPr>
            <a:xfrm>
              <a:off x="6683825" y="45694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27" name="Google Shape;527;p79"/>
            <p:cNvSpPr/>
            <p:nvPr/>
          </p:nvSpPr>
          <p:spPr>
            <a:xfrm>
              <a:off x="8532800" y="45694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60</a:t>
              </a:r>
              <a:endParaRPr sz="1800"/>
            </a:p>
          </p:txBody>
        </p:sp>
        <p:sp>
          <p:nvSpPr>
            <p:cNvPr id="528" name="Google Shape;528;p79"/>
            <p:cNvSpPr txBox="1"/>
            <p:nvPr/>
          </p:nvSpPr>
          <p:spPr>
            <a:xfrm>
              <a:off x="7891300" y="33108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sp>
          <p:nvSpPr>
            <p:cNvPr id="529" name="Google Shape;529;p79"/>
            <p:cNvSpPr txBox="1"/>
            <p:nvPr/>
          </p:nvSpPr>
          <p:spPr>
            <a:xfrm>
              <a:off x="8915300" y="432010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cxnSp>
          <p:nvCxnSpPr>
            <p:cNvPr id="530" name="Google Shape;530;p79"/>
            <p:cNvCxnSpPr>
              <a:stCxn id="526" idx="7"/>
              <a:endCxn id="531" idx="3"/>
            </p:cNvCxnSpPr>
            <p:nvPr/>
          </p:nvCxnSpPr>
          <p:spPr>
            <a:xfrm flipH="1" rot="10800000">
              <a:off x="7222588" y="4083681"/>
              <a:ext cx="433500" cy="569400"/>
            </a:xfrm>
            <a:prstGeom prst="straightConnector1">
              <a:avLst/>
            </a:prstGeom>
            <a:noFill/>
            <a:ln cap="flat" cmpd="sng" w="19050">
              <a:solidFill>
                <a:schemeClr val="dk2"/>
              </a:solidFill>
              <a:prstDash val="solid"/>
              <a:round/>
              <a:headEnd len="med" w="med" type="none"/>
              <a:tailEnd len="med" w="med" type="none"/>
            </a:ln>
          </p:spPr>
        </p:cxnSp>
        <p:cxnSp>
          <p:nvCxnSpPr>
            <p:cNvPr id="532" name="Google Shape;532;p79"/>
            <p:cNvCxnSpPr>
              <a:stCxn id="531" idx="5"/>
              <a:endCxn id="527" idx="1"/>
            </p:cNvCxnSpPr>
            <p:nvPr/>
          </p:nvCxnSpPr>
          <p:spPr>
            <a:xfrm>
              <a:off x="8102563" y="4083769"/>
              <a:ext cx="522600" cy="569400"/>
            </a:xfrm>
            <a:prstGeom prst="straightConnector1">
              <a:avLst/>
            </a:prstGeom>
            <a:noFill/>
            <a:ln cap="flat" cmpd="sng" w="19050">
              <a:solidFill>
                <a:schemeClr val="dk2"/>
              </a:solidFill>
              <a:prstDash val="solid"/>
              <a:round/>
              <a:headEnd len="med" w="med" type="none"/>
              <a:tailEnd len="med" w="med" type="none"/>
            </a:ln>
          </p:spPr>
        </p:cxnSp>
        <p:sp>
          <p:nvSpPr>
            <p:cNvPr id="531" name="Google Shape;531;p79"/>
            <p:cNvSpPr/>
            <p:nvPr/>
          </p:nvSpPr>
          <p:spPr>
            <a:xfrm>
              <a:off x="7563800" y="35964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40</a:t>
              </a:r>
              <a:endParaRPr sz="1800"/>
            </a:p>
          </p:txBody>
        </p:sp>
        <p:sp>
          <p:nvSpPr>
            <p:cNvPr id="533" name="Google Shape;533;p79"/>
            <p:cNvSpPr txBox="1"/>
            <p:nvPr/>
          </p:nvSpPr>
          <p:spPr>
            <a:xfrm>
              <a:off x="6976900" y="43014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sp>
        <p:nvSpPr>
          <p:cNvPr id="534" name="Google Shape;534;p79"/>
          <p:cNvSpPr txBox="1"/>
          <p:nvPr/>
        </p:nvSpPr>
        <p:spPr>
          <a:xfrm>
            <a:off x="3290300" y="1866350"/>
            <a:ext cx="27633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Single rotation (LL) performed on right subtree </a:t>
            </a:r>
            <a:endParaRPr b="1">
              <a:latin typeface="Droid Sans"/>
              <a:ea typeface="Droid Sans"/>
              <a:cs typeface="Droid Sans"/>
              <a:sym typeface="Droid Sans"/>
            </a:endParaRPr>
          </a:p>
        </p:txBody>
      </p:sp>
      <p:sp>
        <p:nvSpPr>
          <p:cNvPr id="535" name="Google Shape;535;p79"/>
          <p:cNvSpPr txBox="1"/>
          <p:nvPr/>
        </p:nvSpPr>
        <p:spPr>
          <a:xfrm>
            <a:off x="6114500" y="1866350"/>
            <a:ext cx="27633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Single rotation (DD) performed on “root”</a:t>
            </a:r>
            <a:endParaRPr b="1">
              <a:latin typeface="Droid Sans"/>
              <a:ea typeface="Droid Sans"/>
              <a:cs typeface="Droid Sans"/>
              <a:sym typeface="Droid Sans"/>
            </a:endParaRPr>
          </a:p>
        </p:txBody>
      </p:sp>
      <p:graphicFrame>
        <p:nvGraphicFramePr>
          <p:cNvPr id="536" name="Google Shape;536;p79"/>
          <p:cNvGraphicFramePr/>
          <p:nvPr/>
        </p:nvGraphicFramePr>
        <p:xfrm>
          <a:off x="1241950" y="52354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n1.left = n2.right;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n2.right = n1;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n.right = n2.left;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n2.left = n;</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n2;</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
        <p:nvSpPr>
          <p:cNvPr id="537" name="Google Shape;537;p79"/>
          <p:cNvSpPr/>
          <p:nvPr/>
        </p:nvSpPr>
        <p:spPr>
          <a:xfrm>
            <a:off x="501600" y="28046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9"/>
          <p:cNvSpPr txBox="1"/>
          <p:nvPr/>
        </p:nvSpPr>
        <p:spPr>
          <a:xfrm>
            <a:off x="180225" y="2683525"/>
            <a:ext cx="3450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a:t>
            </a:r>
            <a:endParaRPr b="1">
              <a:latin typeface="Droid Sans"/>
              <a:ea typeface="Droid Sans"/>
              <a:cs typeface="Droid Sans"/>
              <a:sym typeface="Droid Sans"/>
            </a:endParaRPr>
          </a:p>
        </p:txBody>
      </p:sp>
      <p:sp>
        <p:nvSpPr>
          <p:cNvPr id="539" name="Google Shape;539;p79"/>
          <p:cNvSpPr/>
          <p:nvPr/>
        </p:nvSpPr>
        <p:spPr>
          <a:xfrm>
            <a:off x="1339800" y="35666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9"/>
          <p:cNvSpPr txBox="1"/>
          <p:nvPr/>
        </p:nvSpPr>
        <p:spPr>
          <a:xfrm>
            <a:off x="924000" y="3445525"/>
            <a:ext cx="439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n1</a:t>
            </a:r>
            <a:endParaRPr b="1">
              <a:latin typeface="Droid Sans"/>
              <a:ea typeface="Droid Sans"/>
              <a:cs typeface="Droid Sans"/>
              <a:sym typeface="Droid Sans"/>
            </a:endParaRPr>
          </a:p>
        </p:txBody>
      </p:sp>
      <p:sp>
        <p:nvSpPr>
          <p:cNvPr id="541" name="Google Shape;541;p79"/>
          <p:cNvSpPr/>
          <p:nvPr/>
        </p:nvSpPr>
        <p:spPr>
          <a:xfrm>
            <a:off x="577800" y="44048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9"/>
          <p:cNvSpPr txBox="1"/>
          <p:nvPr/>
        </p:nvSpPr>
        <p:spPr>
          <a:xfrm>
            <a:off x="162000" y="4283725"/>
            <a:ext cx="439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n2</a:t>
            </a:r>
            <a:endParaRPr b="1">
              <a:latin typeface="Droid Sans"/>
              <a:ea typeface="Droid Sans"/>
              <a:cs typeface="Droid Sans"/>
              <a:sym typeface="Droid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Double rotation</a:t>
            </a:r>
            <a:endParaRPr>
              <a:solidFill>
                <a:srgbClr val="999999"/>
              </a:solidFill>
            </a:endParaRPr>
          </a:p>
        </p:txBody>
      </p:sp>
      <p:grpSp>
        <p:nvGrpSpPr>
          <p:cNvPr id="548" name="Google Shape;548;p80"/>
          <p:cNvGrpSpPr/>
          <p:nvPr/>
        </p:nvGrpSpPr>
        <p:grpSpPr>
          <a:xfrm>
            <a:off x="4265675" y="2345275"/>
            <a:ext cx="954600" cy="717925"/>
            <a:chOff x="3732275" y="2345275"/>
            <a:chExt cx="954600" cy="717925"/>
          </a:xfrm>
        </p:grpSpPr>
        <p:sp>
          <p:nvSpPr>
            <p:cNvPr id="549" name="Google Shape;549;p80"/>
            <p:cNvSpPr/>
            <p:nvPr/>
          </p:nvSpPr>
          <p:spPr>
            <a:xfrm>
              <a:off x="3732275" y="2492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50" name="Google Shape;550;p80"/>
            <p:cNvSpPr txBox="1"/>
            <p:nvPr/>
          </p:nvSpPr>
          <p:spPr>
            <a:xfrm>
              <a:off x="4211075" y="23452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grpSp>
      <p:grpSp>
        <p:nvGrpSpPr>
          <p:cNvPr id="551" name="Google Shape;551;p80"/>
          <p:cNvGrpSpPr/>
          <p:nvPr/>
        </p:nvGrpSpPr>
        <p:grpSpPr>
          <a:xfrm>
            <a:off x="3296675" y="3107275"/>
            <a:ext cx="933000" cy="857450"/>
            <a:chOff x="4592075" y="3031075"/>
            <a:chExt cx="933000" cy="857450"/>
          </a:xfrm>
        </p:grpSpPr>
        <p:sp>
          <p:nvSpPr>
            <p:cNvPr id="552" name="Google Shape;552;p80"/>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20</a:t>
              </a:r>
              <a:endParaRPr sz="1800"/>
            </a:p>
          </p:txBody>
        </p:sp>
        <p:sp>
          <p:nvSpPr>
            <p:cNvPr id="553" name="Google Shape;553;p80"/>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grpSp>
      <p:grpSp>
        <p:nvGrpSpPr>
          <p:cNvPr id="554" name="Google Shape;554;p80"/>
          <p:cNvGrpSpPr/>
          <p:nvPr/>
        </p:nvGrpSpPr>
        <p:grpSpPr>
          <a:xfrm>
            <a:off x="4265675" y="4117450"/>
            <a:ext cx="934500" cy="667875"/>
            <a:chOff x="3732275" y="4117450"/>
            <a:chExt cx="934500" cy="667875"/>
          </a:xfrm>
        </p:grpSpPr>
        <p:sp>
          <p:nvSpPr>
            <p:cNvPr id="555" name="Google Shape;555;p80"/>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556" name="Google Shape;556;p80"/>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cxnSp>
        <p:nvCxnSpPr>
          <p:cNvPr id="557" name="Google Shape;557;p80"/>
          <p:cNvCxnSpPr>
            <a:stCxn id="549" idx="2"/>
            <a:endCxn id="552" idx="0"/>
          </p:cNvCxnSpPr>
          <p:nvPr/>
        </p:nvCxnSpPr>
        <p:spPr>
          <a:xfrm flipH="1">
            <a:off x="3612275" y="2777750"/>
            <a:ext cx="653400" cy="616200"/>
          </a:xfrm>
          <a:prstGeom prst="straightConnector1">
            <a:avLst/>
          </a:prstGeom>
          <a:noFill/>
          <a:ln cap="flat" cmpd="sng" w="19050">
            <a:solidFill>
              <a:schemeClr val="dk2"/>
            </a:solidFill>
            <a:prstDash val="solid"/>
            <a:round/>
            <a:headEnd len="med" w="med" type="none"/>
            <a:tailEnd len="med" w="med" type="none"/>
          </a:ln>
        </p:spPr>
      </p:cxnSp>
      <p:cxnSp>
        <p:nvCxnSpPr>
          <p:cNvPr id="558" name="Google Shape;558;p80"/>
          <p:cNvCxnSpPr>
            <a:stCxn id="552" idx="4"/>
            <a:endCxn id="555" idx="2"/>
          </p:cNvCxnSpPr>
          <p:nvPr/>
        </p:nvCxnSpPr>
        <p:spPr>
          <a:xfrm>
            <a:off x="3612275" y="3964725"/>
            <a:ext cx="653400" cy="535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Double rotation</a:t>
            </a:r>
            <a:endParaRPr>
              <a:solidFill>
                <a:srgbClr val="999999"/>
              </a:solidFill>
            </a:endParaRPr>
          </a:p>
        </p:txBody>
      </p:sp>
      <p:grpSp>
        <p:nvGrpSpPr>
          <p:cNvPr id="564" name="Google Shape;564;p81"/>
          <p:cNvGrpSpPr/>
          <p:nvPr/>
        </p:nvGrpSpPr>
        <p:grpSpPr>
          <a:xfrm>
            <a:off x="2132075" y="2345275"/>
            <a:ext cx="954600" cy="717925"/>
            <a:chOff x="3732275" y="2345275"/>
            <a:chExt cx="954600" cy="717925"/>
          </a:xfrm>
        </p:grpSpPr>
        <p:sp>
          <p:nvSpPr>
            <p:cNvPr id="565" name="Google Shape;565;p81"/>
            <p:cNvSpPr/>
            <p:nvPr/>
          </p:nvSpPr>
          <p:spPr>
            <a:xfrm>
              <a:off x="3732275" y="2492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66" name="Google Shape;566;p81"/>
            <p:cNvSpPr txBox="1"/>
            <p:nvPr/>
          </p:nvSpPr>
          <p:spPr>
            <a:xfrm>
              <a:off x="4211075" y="23452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grpSp>
      <p:grpSp>
        <p:nvGrpSpPr>
          <p:cNvPr id="567" name="Google Shape;567;p81"/>
          <p:cNvGrpSpPr/>
          <p:nvPr/>
        </p:nvGrpSpPr>
        <p:grpSpPr>
          <a:xfrm>
            <a:off x="1163075" y="3107275"/>
            <a:ext cx="933000" cy="857450"/>
            <a:chOff x="4592075" y="3031075"/>
            <a:chExt cx="933000" cy="857450"/>
          </a:xfrm>
        </p:grpSpPr>
        <p:sp>
          <p:nvSpPr>
            <p:cNvPr id="568" name="Google Shape;568;p81"/>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20</a:t>
              </a:r>
              <a:endParaRPr sz="1800"/>
            </a:p>
          </p:txBody>
        </p:sp>
        <p:sp>
          <p:nvSpPr>
            <p:cNvPr id="569" name="Google Shape;569;p81"/>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grpSp>
      <p:grpSp>
        <p:nvGrpSpPr>
          <p:cNvPr id="570" name="Google Shape;570;p81"/>
          <p:cNvGrpSpPr/>
          <p:nvPr/>
        </p:nvGrpSpPr>
        <p:grpSpPr>
          <a:xfrm>
            <a:off x="2132075" y="4117450"/>
            <a:ext cx="934500" cy="667875"/>
            <a:chOff x="3732275" y="4117450"/>
            <a:chExt cx="934500" cy="667875"/>
          </a:xfrm>
        </p:grpSpPr>
        <p:sp>
          <p:nvSpPr>
            <p:cNvPr id="571" name="Google Shape;571;p81"/>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572" name="Google Shape;572;p81"/>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cxnSp>
        <p:nvCxnSpPr>
          <p:cNvPr id="573" name="Google Shape;573;p81"/>
          <p:cNvCxnSpPr>
            <a:stCxn id="565" idx="2"/>
            <a:endCxn id="568" idx="0"/>
          </p:cNvCxnSpPr>
          <p:nvPr/>
        </p:nvCxnSpPr>
        <p:spPr>
          <a:xfrm flipH="1">
            <a:off x="1478675" y="2777750"/>
            <a:ext cx="653400" cy="616200"/>
          </a:xfrm>
          <a:prstGeom prst="straightConnector1">
            <a:avLst/>
          </a:prstGeom>
          <a:noFill/>
          <a:ln cap="flat" cmpd="sng" w="19050">
            <a:solidFill>
              <a:schemeClr val="dk2"/>
            </a:solidFill>
            <a:prstDash val="solid"/>
            <a:round/>
            <a:headEnd len="med" w="med" type="none"/>
            <a:tailEnd len="med" w="med" type="none"/>
          </a:ln>
        </p:spPr>
      </p:cxnSp>
      <p:cxnSp>
        <p:nvCxnSpPr>
          <p:cNvPr id="574" name="Google Shape;574;p81"/>
          <p:cNvCxnSpPr>
            <a:stCxn id="568" idx="4"/>
            <a:endCxn id="571" idx="2"/>
          </p:cNvCxnSpPr>
          <p:nvPr/>
        </p:nvCxnSpPr>
        <p:spPr>
          <a:xfrm>
            <a:off x="1478675" y="3964725"/>
            <a:ext cx="653400" cy="535200"/>
          </a:xfrm>
          <a:prstGeom prst="straightConnector1">
            <a:avLst/>
          </a:prstGeom>
          <a:noFill/>
          <a:ln cap="flat" cmpd="sng" w="19050">
            <a:solidFill>
              <a:schemeClr val="dk2"/>
            </a:solidFill>
            <a:prstDash val="solid"/>
            <a:round/>
            <a:headEnd len="med" w="med" type="none"/>
            <a:tailEnd len="med" w="med" type="none"/>
          </a:ln>
        </p:spPr>
      </p:cxnSp>
      <p:sp>
        <p:nvSpPr>
          <p:cNvPr id="575" name="Google Shape;575;p81"/>
          <p:cNvSpPr/>
          <p:nvPr/>
        </p:nvSpPr>
        <p:spPr>
          <a:xfrm>
            <a:off x="1492200" y="27284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1"/>
          <p:cNvSpPr txBox="1"/>
          <p:nvPr/>
        </p:nvSpPr>
        <p:spPr>
          <a:xfrm>
            <a:off x="1170825" y="2607325"/>
            <a:ext cx="3450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a:t>
            </a:r>
            <a:endParaRPr b="1">
              <a:latin typeface="Droid Sans"/>
              <a:ea typeface="Droid Sans"/>
              <a:cs typeface="Droid Sans"/>
              <a:sym typeface="Droid Sans"/>
            </a:endParaRPr>
          </a:p>
        </p:txBody>
      </p:sp>
      <p:sp>
        <p:nvSpPr>
          <p:cNvPr id="577" name="Google Shape;577;p81"/>
          <p:cNvSpPr/>
          <p:nvPr/>
        </p:nvSpPr>
        <p:spPr>
          <a:xfrm>
            <a:off x="577800" y="35666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txBox="1"/>
          <p:nvPr/>
        </p:nvSpPr>
        <p:spPr>
          <a:xfrm>
            <a:off x="162000" y="3445525"/>
            <a:ext cx="439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n1</a:t>
            </a:r>
            <a:endParaRPr b="1">
              <a:latin typeface="Droid Sans"/>
              <a:ea typeface="Droid Sans"/>
              <a:cs typeface="Droid Sans"/>
              <a:sym typeface="Droid Sans"/>
            </a:endParaRPr>
          </a:p>
        </p:txBody>
      </p:sp>
      <p:sp>
        <p:nvSpPr>
          <p:cNvPr id="579" name="Google Shape;579;p81"/>
          <p:cNvSpPr/>
          <p:nvPr/>
        </p:nvSpPr>
        <p:spPr>
          <a:xfrm>
            <a:off x="1492200" y="4481000"/>
            <a:ext cx="4224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1"/>
          <p:cNvSpPr txBox="1"/>
          <p:nvPr/>
        </p:nvSpPr>
        <p:spPr>
          <a:xfrm>
            <a:off x="1076400" y="4359925"/>
            <a:ext cx="439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n2</a:t>
            </a:r>
            <a:endParaRPr b="1">
              <a:latin typeface="Droid Sans"/>
              <a:ea typeface="Droid Sans"/>
              <a:cs typeface="Droid Sans"/>
              <a:sym typeface="Droid Sans"/>
            </a:endParaRPr>
          </a:p>
        </p:txBody>
      </p:sp>
      <p:grpSp>
        <p:nvGrpSpPr>
          <p:cNvPr id="581" name="Google Shape;581;p81"/>
          <p:cNvGrpSpPr/>
          <p:nvPr/>
        </p:nvGrpSpPr>
        <p:grpSpPr>
          <a:xfrm>
            <a:off x="5180075" y="2345275"/>
            <a:ext cx="954600" cy="717925"/>
            <a:chOff x="3732275" y="2345275"/>
            <a:chExt cx="954600" cy="717925"/>
          </a:xfrm>
        </p:grpSpPr>
        <p:sp>
          <p:nvSpPr>
            <p:cNvPr id="582" name="Google Shape;582;p81"/>
            <p:cNvSpPr/>
            <p:nvPr/>
          </p:nvSpPr>
          <p:spPr>
            <a:xfrm>
              <a:off x="3732275" y="2492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83" name="Google Shape;583;p81"/>
            <p:cNvSpPr txBox="1"/>
            <p:nvPr/>
          </p:nvSpPr>
          <p:spPr>
            <a:xfrm>
              <a:off x="4211075" y="23452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-2</a:t>
              </a:r>
              <a:endParaRPr b="1">
                <a:latin typeface="Droid Sans"/>
                <a:ea typeface="Droid Sans"/>
                <a:cs typeface="Droid Sans"/>
                <a:sym typeface="Droid Sans"/>
              </a:endParaRPr>
            </a:p>
          </p:txBody>
        </p:sp>
      </p:grpSp>
      <p:grpSp>
        <p:nvGrpSpPr>
          <p:cNvPr id="584" name="Google Shape;584;p81"/>
          <p:cNvGrpSpPr/>
          <p:nvPr/>
        </p:nvGrpSpPr>
        <p:grpSpPr>
          <a:xfrm>
            <a:off x="4211075" y="3107275"/>
            <a:ext cx="933000" cy="857450"/>
            <a:chOff x="4592075" y="3031075"/>
            <a:chExt cx="933000" cy="857450"/>
          </a:xfrm>
        </p:grpSpPr>
        <p:sp>
          <p:nvSpPr>
            <p:cNvPr id="585" name="Google Shape;585;p81"/>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586" name="Google Shape;586;p81"/>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-1</a:t>
              </a:r>
              <a:endParaRPr b="1">
                <a:latin typeface="Droid Sans"/>
                <a:ea typeface="Droid Sans"/>
                <a:cs typeface="Droid Sans"/>
                <a:sym typeface="Droid Sans"/>
              </a:endParaRPr>
            </a:p>
          </p:txBody>
        </p:sp>
      </p:grpSp>
      <p:grpSp>
        <p:nvGrpSpPr>
          <p:cNvPr id="587" name="Google Shape;587;p81"/>
          <p:cNvGrpSpPr/>
          <p:nvPr/>
        </p:nvGrpSpPr>
        <p:grpSpPr>
          <a:xfrm>
            <a:off x="3275075" y="4117450"/>
            <a:ext cx="934500" cy="667875"/>
            <a:chOff x="3732275" y="4117450"/>
            <a:chExt cx="934500" cy="667875"/>
          </a:xfrm>
        </p:grpSpPr>
        <p:sp>
          <p:nvSpPr>
            <p:cNvPr id="588" name="Google Shape;588;p81"/>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20</a:t>
              </a:r>
              <a:endParaRPr sz="1800"/>
            </a:p>
          </p:txBody>
        </p:sp>
        <p:sp>
          <p:nvSpPr>
            <p:cNvPr id="589" name="Google Shape;589;p81"/>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cxnSp>
        <p:nvCxnSpPr>
          <p:cNvPr id="590" name="Google Shape;590;p81"/>
          <p:cNvCxnSpPr>
            <a:stCxn id="582" idx="2"/>
            <a:endCxn id="585" idx="0"/>
          </p:cNvCxnSpPr>
          <p:nvPr/>
        </p:nvCxnSpPr>
        <p:spPr>
          <a:xfrm flipH="1">
            <a:off x="4526675" y="2777750"/>
            <a:ext cx="653400" cy="616200"/>
          </a:xfrm>
          <a:prstGeom prst="straightConnector1">
            <a:avLst/>
          </a:prstGeom>
          <a:noFill/>
          <a:ln cap="flat" cmpd="sng" w="19050">
            <a:solidFill>
              <a:schemeClr val="dk2"/>
            </a:solidFill>
            <a:prstDash val="solid"/>
            <a:round/>
            <a:headEnd len="med" w="med" type="none"/>
            <a:tailEnd len="med" w="med" type="none"/>
          </a:ln>
        </p:spPr>
      </p:cxnSp>
      <p:cxnSp>
        <p:nvCxnSpPr>
          <p:cNvPr id="591" name="Google Shape;591;p81"/>
          <p:cNvCxnSpPr>
            <a:stCxn id="585" idx="2"/>
            <a:endCxn id="588" idx="0"/>
          </p:cNvCxnSpPr>
          <p:nvPr/>
        </p:nvCxnSpPr>
        <p:spPr>
          <a:xfrm flipH="1">
            <a:off x="3590675" y="3679275"/>
            <a:ext cx="620400" cy="535200"/>
          </a:xfrm>
          <a:prstGeom prst="straightConnector1">
            <a:avLst/>
          </a:prstGeom>
          <a:noFill/>
          <a:ln cap="flat" cmpd="sng" w="19050">
            <a:solidFill>
              <a:schemeClr val="dk2"/>
            </a:solidFill>
            <a:prstDash val="solid"/>
            <a:round/>
            <a:headEnd len="med" w="med" type="none"/>
            <a:tailEnd len="med" w="med" type="none"/>
          </a:ln>
        </p:spPr>
      </p:cxnSp>
      <p:grpSp>
        <p:nvGrpSpPr>
          <p:cNvPr id="592" name="Google Shape;592;p81"/>
          <p:cNvGrpSpPr/>
          <p:nvPr/>
        </p:nvGrpSpPr>
        <p:grpSpPr>
          <a:xfrm>
            <a:off x="8042725" y="3175125"/>
            <a:ext cx="964450" cy="759125"/>
            <a:chOff x="3775525" y="4013325"/>
            <a:chExt cx="964450" cy="759125"/>
          </a:xfrm>
        </p:grpSpPr>
        <p:sp>
          <p:nvSpPr>
            <p:cNvPr id="593" name="Google Shape;593;p81"/>
            <p:cNvSpPr/>
            <p:nvPr/>
          </p:nvSpPr>
          <p:spPr>
            <a:xfrm>
              <a:off x="3775525" y="420155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30</a:t>
              </a:r>
              <a:endParaRPr sz="1800"/>
            </a:p>
          </p:txBody>
        </p:sp>
        <p:sp>
          <p:nvSpPr>
            <p:cNvPr id="594" name="Google Shape;594;p81"/>
            <p:cNvSpPr txBox="1"/>
            <p:nvPr/>
          </p:nvSpPr>
          <p:spPr>
            <a:xfrm>
              <a:off x="4264175" y="401332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grpSp>
        <p:nvGrpSpPr>
          <p:cNvPr id="595" name="Google Shape;595;p81"/>
          <p:cNvGrpSpPr/>
          <p:nvPr/>
        </p:nvGrpSpPr>
        <p:grpSpPr>
          <a:xfrm>
            <a:off x="7259075" y="2269075"/>
            <a:ext cx="933000" cy="857450"/>
            <a:chOff x="4592075" y="3031075"/>
            <a:chExt cx="933000" cy="857450"/>
          </a:xfrm>
        </p:grpSpPr>
        <p:sp>
          <p:nvSpPr>
            <p:cNvPr id="596" name="Google Shape;596;p81"/>
            <p:cNvSpPr/>
            <p:nvPr/>
          </p:nvSpPr>
          <p:spPr>
            <a:xfrm>
              <a:off x="4592075" y="33176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597" name="Google Shape;597;p81"/>
            <p:cNvSpPr txBox="1"/>
            <p:nvPr/>
          </p:nvSpPr>
          <p:spPr>
            <a:xfrm>
              <a:off x="5049275" y="3031075"/>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grpSp>
        <p:nvGrpSpPr>
          <p:cNvPr id="598" name="Google Shape;598;p81"/>
          <p:cNvGrpSpPr/>
          <p:nvPr/>
        </p:nvGrpSpPr>
        <p:grpSpPr>
          <a:xfrm>
            <a:off x="6323075" y="3279250"/>
            <a:ext cx="934500" cy="667875"/>
            <a:chOff x="3732275" y="4117450"/>
            <a:chExt cx="934500" cy="667875"/>
          </a:xfrm>
        </p:grpSpPr>
        <p:sp>
          <p:nvSpPr>
            <p:cNvPr id="599" name="Google Shape;599;p81"/>
            <p:cNvSpPr/>
            <p:nvPr/>
          </p:nvSpPr>
          <p:spPr>
            <a:xfrm>
              <a:off x="37322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20</a:t>
              </a:r>
              <a:endParaRPr sz="1800"/>
            </a:p>
          </p:txBody>
        </p:sp>
        <p:sp>
          <p:nvSpPr>
            <p:cNvPr id="600" name="Google Shape;600;p81"/>
            <p:cNvSpPr txBox="1"/>
            <p:nvPr/>
          </p:nvSpPr>
          <p:spPr>
            <a:xfrm>
              <a:off x="4190975" y="4117450"/>
              <a:ext cx="4758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0</a:t>
              </a:r>
              <a:endParaRPr b="1">
                <a:latin typeface="Droid Sans"/>
                <a:ea typeface="Droid Sans"/>
                <a:cs typeface="Droid Sans"/>
                <a:sym typeface="Droid Sans"/>
              </a:endParaRPr>
            </a:p>
          </p:txBody>
        </p:sp>
      </p:grpSp>
      <p:cxnSp>
        <p:nvCxnSpPr>
          <p:cNvPr id="601" name="Google Shape;601;p81"/>
          <p:cNvCxnSpPr>
            <a:stCxn id="593" idx="0"/>
            <a:endCxn id="596" idx="6"/>
          </p:cNvCxnSpPr>
          <p:nvPr/>
        </p:nvCxnSpPr>
        <p:spPr>
          <a:xfrm rot="10800000">
            <a:off x="7890325" y="2841050"/>
            <a:ext cx="468000" cy="522300"/>
          </a:xfrm>
          <a:prstGeom prst="straightConnector1">
            <a:avLst/>
          </a:prstGeom>
          <a:noFill/>
          <a:ln cap="flat" cmpd="sng" w="19050">
            <a:solidFill>
              <a:schemeClr val="dk2"/>
            </a:solidFill>
            <a:prstDash val="solid"/>
            <a:round/>
            <a:headEnd len="med" w="med" type="none"/>
            <a:tailEnd len="med" w="med" type="none"/>
          </a:ln>
        </p:spPr>
      </p:cxnSp>
      <p:cxnSp>
        <p:nvCxnSpPr>
          <p:cNvPr id="602" name="Google Shape;602;p81"/>
          <p:cNvCxnSpPr>
            <a:stCxn id="596" idx="2"/>
            <a:endCxn id="599" idx="0"/>
          </p:cNvCxnSpPr>
          <p:nvPr/>
        </p:nvCxnSpPr>
        <p:spPr>
          <a:xfrm flipH="1">
            <a:off x="6638675" y="2841075"/>
            <a:ext cx="620400" cy="535200"/>
          </a:xfrm>
          <a:prstGeom prst="straightConnector1">
            <a:avLst/>
          </a:prstGeom>
          <a:noFill/>
          <a:ln cap="flat" cmpd="sng" w="19050">
            <a:solidFill>
              <a:schemeClr val="dk2"/>
            </a:solidFill>
            <a:prstDash val="solid"/>
            <a:round/>
            <a:headEnd len="med" w="med" type="none"/>
            <a:tailEnd len="med" w="med" type="none"/>
          </a:ln>
        </p:spPr>
      </p:cxnSp>
      <p:sp>
        <p:nvSpPr>
          <p:cNvPr id="603" name="Google Shape;603;p81"/>
          <p:cNvSpPr txBox="1"/>
          <p:nvPr/>
        </p:nvSpPr>
        <p:spPr>
          <a:xfrm>
            <a:off x="3290300" y="1866350"/>
            <a:ext cx="27633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Single rotation (DD) performed on right subtree </a:t>
            </a:r>
            <a:endParaRPr b="1">
              <a:latin typeface="Droid Sans"/>
              <a:ea typeface="Droid Sans"/>
              <a:cs typeface="Droid Sans"/>
              <a:sym typeface="Droid Sans"/>
            </a:endParaRPr>
          </a:p>
        </p:txBody>
      </p:sp>
      <p:sp>
        <p:nvSpPr>
          <p:cNvPr id="604" name="Google Shape;604;p81"/>
          <p:cNvSpPr txBox="1"/>
          <p:nvPr/>
        </p:nvSpPr>
        <p:spPr>
          <a:xfrm>
            <a:off x="6114500" y="1866350"/>
            <a:ext cx="27633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Single rotation (LL) performed on “root”</a:t>
            </a:r>
            <a:endParaRPr b="1">
              <a:latin typeface="Droid Sans"/>
              <a:ea typeface="Droid Sans"/>
              <a:cs typeface="Droid Sans"/>
              <a:sym typeface="Droid Sans"/>
            </a:endParaRPr>
          </a:p>
        </p:txBody>
      </p:sp>
      <p:graphicFrame>
        <p:nvGraphicFramePr>
          <p:cNvPr id="605" name="Google Shape;605;p81"/>
          <p:cNvGraphicFramePr/>
          <p:nvPr/>
        </p:nvGraphicFramePr>
        <p:xfrm>
          <a:off x="1241950" y="5235425"/>
          <a:ext cx="3000000" cy="3000000"/>
        </p:xfrm>
        <a:graphic>
          <a:graphicData uri="http://schemas.openxmlformats.org/drawingml/2006/table">
            <a:tbl>
              <a:tblPr>
                <a:noFill/>
                <a:tableStyleId>{C26B6FF4-15B0-45D5-B624-D75096106E1F}</a:tableStyleId>
              </a:tblPr>
              <a:tblGrid>
                <a:gridCol w="446325"/>
                <a:gridCol w="651855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n1.right = n2.left;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n2.left= n1;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n.left = n2.right;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n2.right = n;</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n = n2;</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tree!?</a:t>
            </a:r>
            <a:endParaRPr/>
          </a:p>
        </p:txBody>
      </p:sp>
      <p:sp>
        <p:nvSpPr>
          <p:cNvPr id="95" name="Google Shape;95;p19"/>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342900" lvl="0" marL="457200" marR="0" rtl="0" algn="l">
              <a:lnSpc>
                <a:spcPct val="100000"/>
              </a:lnSpc>
              <a:spcBef>
                <a:spcPts val="600"/>
              </a:spcBef>
              <a:spcAft>
                <a:spcPts val="0"/>
              </a:spcAft>
              <a:buSzPts val="1800"/>
              <a:buChar char="●"/>
            </a:pPr>
            <a:r>
              <a:rPr lang="en"/>
              <a:t>Trees are small on top and large on the bottom. Like inverted real life trees</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There are many types of trees:</a:t>
            </a:r>
            <a:endParaRPr/>
          </a:p>
          <a:p>
            <a:pPr indent="-317500" lvl="1" marL="914400" marR="0" rtl="0" algn="l">
              <a:lnSpc>
                <a:spcPct val="100000"/>
              </a:lnSpc>
              <a:spcBef>
                <a:spcPts val="0"/>
              </a:spcBef>
              <a:spcAft>
                <a:spcPts val="0"/>
              </a:spcAft>
              <a:buSzPts val="1400"/>
              <a:buChar char="○"/>
            </a:pPr>
            <a:r>
              <a:rPr lang="en"/>
              <a:t>Binary trees</a:t>
            </a:r>
            <a:endParaRPr/>
          </a:p>
          <a:p>
            <a:pPr indent="-317500" lvl="1" marL="914400" marR="0" rtl="0" algn="l">
              <a:lnSpc>
                <a:spcPct val="100000"/>
              </a:lnSpc>
              <a:spcBef>
                <a:spcPts val="0"/>
              </a:spcBef>
              <a:spcAft>
                <a:spcPts val="0"/>
              </a:spcAft>
              <a:buSzPts val="1400"/>
              <a:buChar char="○"/>
            </a:pPr>
            <a:r>
              <a:rPr lang="en"/>
              <a:t>Heap trees</a:t>
            </a:r>
            <a:endParaRPr/>
          </a:p>
          <a:p>
            <a:pPr indent="-317500" lvl="1" marL="914400" marR="0" rtl="0" algn="l">
              <a:lnSpc>
                <a:spcPct val="100000"/>
              </a:lnSpc>
              <a:spcBef>
                <a:spcPts val="0"/>
              </a:spcBef>
              <a:spcAft>
                <a:spcPts val="0"/>
              </a:spcAft>
              <a:buSzPts val="1400"/>
              <a:buChar char="○"/>
            </a:pPr>
            <a:r>
              <a:rPr lang="en"/>
              <a:t>AVL</a:t>
            </a:r>
            <a:endParaRPr/>
          </a:p>
          <a:p>
            <a:pPr indent="-317500" lvl="1" marL="914400" marR="0" rtl="0" algn="l">
              <a:lnSpc>
                <a:spcPct val="100000"/>
              </a:lnSpc>
              <a:spcBef>
                <a:spcPts val="0"/>
              </a:spcBef>
              <a:spcAft>
                <a:spcPts val="0"/>
              </a:spcAft>
              <a:buSzPts val="1400"/>
              <a:buChar char="○"/>
            </a:pPr>
            <a:r>
              <a:rPr lang="en"/>
              <a:t>Splay</a:t>
            </a:r>
            <a:endParaRPr/>
          </a:p>
          <a:p>
            <a:pPr indent="-317500" lvl="1" marL="914400" marR="0" rtl="0" algn="l">
              <a:lnSpc>
                <a:spcPct val="100000"/>
              </a:lnSpc>
              <a:spcBef>
                <a:spcPts val="0"/>
              </a:spcBef>
              <a:spcAft>
                <a:spcPts val="0"/>
              </a:spcAft>
              <a:buSzPts val="1400"/>
              <a:buChar char="○"/>
            </a:pPr>
            <a:r>
              <a:rPr lang="en"/>
              <a:t>B, B+, B*</a:t>
            </a:r>
            <a:endParaRPr/>
          </a:p>
          <a:p>
            <a:pPr indent="-317500" lvl="1" marL="914400" marR="0" rtl="0" algn="l">
              <a:lnSpc>
                <a:spcPct val="100000"/>
              </a:lnSpc>
              <a:spcBef>
                <a:spcPts val="0"/>
              </a:spcBef>
              <a:spcAft>
                <a:spcPts val="0"/>
              </a:spcAft>
              <a:buSzPts val="1400"/>
              <a:buChar char="○"/>
            </a:pPr>
            <a:r>
              <a:rPr lang="en"/>
              <a:t>Expression trees</a:t>
            </a:r>
            <a:endParaRPr/>
          </a:p>
          <a:p>
            <a:pPr indent="-317500" lvl="1" marL="914400" marR="0" rtl="0" algn="l">
              <a:lnSpc>
                <a:spcPct val="100000"/>
              </a:lnSpc>
              <a:spcBef>
                <a:spcPts val="0"/>
              </a:spcBef>
              <a:spcAft>
                <a:spcPts val="0"/>
              </a:spcAft>
              <a:buSzPts val="1400"/>
              <a:buChar char="○"/>
            </a:pPr>
            <a:r>
              <a:rPr lang="en"/>
              <a:t>N-ary trees</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2"/>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611" name="Google Shape;611;p82"/>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18</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AvlNode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AvlNode 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AvlNode 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height;</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AvlNode(int element)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this(element, null, null);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public AvlNode(int element, AvlNode left, AvlNode right)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this.element = element;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this.left = 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this.right = 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this.height = 0;</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617" name="Google Shape;617;p83"/>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18</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public class AvlTree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static final ALLOWED_IMBALANCE = 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int height(AvlNode 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t == null ? -1 : t.height;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private AvlNode insert(int x, AvlNode 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(t == null)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new AvlNode(x);</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(x &lt; t.element)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t.left = insert(x, t.left);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else if (x &gt; t.element)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t.right = insert(x, t.right);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balance(t);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623" name="Google Shape;623;p84"/>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06</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07</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08</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09</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10</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11</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12</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13</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14</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15</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16</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17</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18</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19</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20</a:t>
                      </a:r>
                      <a:endParaRPr sz="16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private AvlNode balance(AvlNode 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(t == null)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return t;</a:t>
                      </a:r>
                      <a:endParaRPr sz="1600">
                        <a:latin typeface="Consolas"/>
                        <a:ea typeface="Consolas"/>
                        <a:cs typeface="Consolas"/>
                        <a:sym typeface="Consolas"/>
                      </a:endParaRPr>
                    </a:p>
                    <a:p>
                      <a:pPr indent="0" lvl="0" marL="0" rtl="0" algn="l">
                        <a:lnSpc>
                          <a:spcPct val="100000"/>
                        </a:lnSpc>
                        <a:spcBef>
                          <a:spcPts val="0"/>
                        </a:spcBef>
                        <a:spcAft>
                          <a:spcPts val="0"/>
                        </a:spcAft>
                        <a:buNone/>
                      </a:pPr>
                      <a:r>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(height(t.left) - height(t.right) &gt; ALLOWED_IMBALANCE)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(height(t.left.left) &gt;= height(t.left.right))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t = rotateWithLeftChild(t);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else</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t = doubleWithLeftChild(t);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 else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if (</a:t>
                      </a:r>
                      <a:r>
                        <a:rPr lang="en" sz="1600">
                          <a:solidFill>
                            <a:schemeClr val="dk1"/>
                          </a:solidFill>
                          <a:latin typeface="Consolas"/>
                          <a:ea typeface="Consolas"/>
                          <a:cs typeface="Consolas"/>
                          <a:sym typeface="Consolas"/>
                        </a:rPr>
                        <a:t>height(t.right) - height(t.left) &gt; ALLOWED_IMBALANCE</a:t>
                      </a:r>
                      <a:r>
                        <a:rPr lang="en"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a:t>
                      </a:r>
                      <a:r>
                        <a:rPr lang="en" sz="1600">
                          <a:solidFill>
                            <a:schemeClr val="dk1"/>
                          </a:solidFill>
                          <a:latin typeface="Consolas"/>
                          <a:ea typeface="Consolas"/>
                          <a:cs typeface="Consolas"/>
                          <a:sym typeface="Consolas"/>
                        </a:rPr>
                        <a:t>if (height(t.right.right) &gt;= height(t.right.left)) </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latin typeface="Consolas"/>
                          <a:ea typeface="Consolas"/>
                          <a:cs typeface="Consolas"/>
                          <a:sym typeface="Consolas"/>
                        </a:rPr>
                        <a:t>        t = rotateWithRightChild(t);</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latin typeface="Consolas"/>
                          <a:ea typeface="Consolas"/>
                          <a:cs typeface="Consolas"/>
                          <a:sym typeface="Consolas"/>
                        </a:rPr>
                        <a:t>      else</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latin typeface="Consolas"/>
                          <a:ea typeface="Consolas"/>
                          <a:cs typeface="Consolas"/>
                          <a:sym typeface="Consolas"/>
                        </a:rPr>
                        <a:t>        t = doubleWithRightChild(t);</a:t>
                      </a:r>
                      <a:endParaRPr sz="16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 </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t.height = Math.max(height(t.left), height(t.right)) + 1;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  return t;</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AVL Tree</a:t>
            </a:r>
            <a:endParaRPr sz="2400"/>
          </a:p>
          <a:p>
            <a:pPr indent="0" lvl="0" marL="0" rtl="0" algn="l">
              <a:spcBef>
                <a:spcPts val="0"/>
              </a:spcBef>
              <a:spcAft>
                <a:spcPts val="0"/>
              </a:spcAft>
              <a:buNone/>
            </a:pPr>
            <a:r>
              <a:rPr lang="en">
                <a:solidFill>
                  <a:srgbClr val="999999"/>
                </a:solidFill>
              </a:rPr>
              <a:t>Implementation</a:t>
            </a:r>
            <a:endParaRPr>
              <a:solidFill>
                <a:srgbClr val="999999"/>
              </a:solidFill>
            </a:endParaRPr>
          </a:p>
        </p:txBody>
      </p:sp>
      <p:graphicFrame>
        <p:nvGraphicFramePr>
          <p:cNvPr id="629" name="Google Shape;629;p85"/>
          <p:cNvGraphicFramePr/>
          <p:nvPr/>
        </p:nvGraphicFramePr>
        <p:xfrm>
          <a:off x="326725" y="1561150"/>
          <a:ext cx="3000000" cy="3000000"/>
        </p:xfrm>
        <a:graphic>
          <a:graphicData uri="http://schemas.openxmlformats.org/drawingml/2006/table">
            <a:tbl>
              <a:tblPr>
                <a:noFill/>
                <a:tableStyleId>{C26B6FF4-15B0-45D5-B624-D75096106E1F}</a:tableStyleId>
              </a:tblPr>
              <a:tblGrid>
                <a:gridCol w="548025"/>
                <a:gridCol w="8003800"/>
              </a:tblGrid>
              <a:tr h="381000">
                <a:tc>
                  <a:txBody>
                    <a:bodyPr/>
                    <a:lstStyle/>
                    <a:p>
                      <a:pPr indent="0" lvl="0" marL="0" rtl="0" algn="l">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12</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13</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14</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15</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16</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17</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18</a:t>
                      </a:r>
                      <a:endParaRPr sz="1800">
                        <a:latin typeface="Consolas"/>
                        <a:ea typeface="Consolas"/>
                        <a:cs typeface="Consolas"/>
                        <a:sym typeface="Consolas"/>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private AvlNode rotateWithLeftChild(AvlNode k2)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AvlNode k1 = k2.left;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k2.left = k1.right;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k1.right = k2;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k2.height = Math.max(height(k2.left), height(k2.right)) + 1;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k1.height = Math.max(height(k1.left), k2.height) + 1;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 k1;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private AvlNode doubleWithLeftChild(AvlNode k3)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k3.left = </a:t>
                      </a:r>
                      <a:r>
                        <a:rPr lang="en" sz="1800">
                          <a:solidFill>
                            <a:schemeClr val="dk1"/>
                          </a:solidFill>
                          <a:latin typeface="Consolas"/>
                          <a:ea typeface="Consolas"/>
                          <a:cs typeface="Consolas"/>
                          <a:sym typeface="Consolas"/>
                        </a:rPr>
                        <a:t>rotateWithRightChild(k3.left);</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return rotateWithLeftChild(k3);</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solidFill>
                      <a:srgbClr val="FFFFFF"/>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3" name="Shape 633"/>
        <p:cNvGrpSpPr/>
        <p:nvPr/>
      </p:nvGrpSpPr>
      <p:grpSpPr>
        <a:xfrm>
          <a:off x="0" y="0"/>
          <a:ext cx="0" cy="0"/>
          <a:chOff x="0" y="0"/>
          <a:chExt cx="0" cy="0"/>
        </a:xfrm>
      </p:grpSpPr>
      <p:sp>
        <p:nvSpPr>
          <p:cNvPr id="634" name="Google Shape;634;p86"/>
          <p:cNvSpPr txBox="1"/>
          <p:nvPr>
            <p:ph type="title"/>
          </p:nvPr>
        </p:nvSpPr>
        <p:spPr>
          <a:xfrm>
            <a:off x="457200" y="398924"/>
            <a:ext cx="8229600" cy="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ANOTHER AVL INSERT EXAMPLE</a:t>
            </a:r>
            <a:endParaRPr b="1" sz="3700">
              <a:solidFill>
                <a:srgbClr val="FFFFFF"/>
              </a:solidFill>
              <a:latin typeface="Roboto Condensed"/>
              <a:ea typeface="Roboto Condensed"/>
              <a:cs typeface="Roboto Condensed"/>
              <a:sym typeface="Roboto Condensed"/>
            </a:endParaRPr>
          </a:p>
        </p:txBody>
      </p:sp>
      <p:sp>
        <p:nvSpPr>
          <p:cNvPr id="635" name="Google Shape;635;p86"/>
          <p:cNvSpPr txBox="1"/>
          <p:nvPr/>
        </p:nvSpPr>
        <p:spPr>
          <a:xfrm>
            <a:off x="425225" y="1175775"/>
            <a:ext cx="7374600" cy="61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rgbClr val="50E6FF"/>
                </a:solidFill>
                <a:latin typeface="Roboto Condensed"/>
                <a:ea typeface="Roboto Condensed"/>
                <a:cs typeface="Roboto Condensed"/>
                <a:sym typeface="Roboto Condensed"/>
              </a:rPr>
              <a:t>Insert the values: H, I, J, B, A, E</a:t>
            </a:r>
            <a:endParaRPr sz="2100">
              <a:solidFill>
                <a:srgbClr val="50E6FF"/>
              </a:solidFill>
              <a:latin typeface="Roboto Condensed"/>
              <a:ea typeface="Roboto Condensed"/>
              <a:cs typeface="Roboto Condensed"/>
              <a:sym typeface="Roboto Condensed"/>
            </a:endParaRPr>
          </a:p>
        </p:txBody>
      </p:sp>
      <p:pic>
        <p:nvPicPr>
          <p:cNvPr id="636" name="Google Shape;636;p86"/>
          <p:cNvPicPr preferRelativeResize="0"/>
          <p:nvPr/>
        </p:nvPicPr>
        <p:blipFill>
          <a:blip r:embed="rId3">
            <a:alphaModFix/>
          </a:blip>
          <a:stretch>
            <a:fillRect/>
          </a:stretch>
        </p:blipFill>
        <p:spPr>
          <a:xfrm>
            <a:off x="457200" y="1902850"/>
            <a:ext cx="3021700" cy="2760125"/>
          </a:xfrm>
          <a:prstGeom prst="rect">
            <a:avLst/>
          </a:prstGeom>
          <a:noFill/>
          <a:ln>
            <a:noFill/>
          </a:ln>
        </p:spPr>
      </p:pic>
      <p:graphicFrame>
        <p:nvGraphicFramePr>
          <p:cNvPr id="637" name="Google Shape;637;p86"/>
          <p:cNvGraphicFramePr/>
          <p:nvPr/>
        </p:nvGraphicFramePr>
        <p:xfrm>
          <a:off x="3478900" y="5250025"/>
          <a:ext cx="3000000" cy="3000000"/>
        </p:xfrm>
        <a:graphic>
          <a:graphicData uri="http://schemas.openxmlformats.org/drawingml/2006/table">
            <a:tbl>
              <a:tblPr>
                <a:noFill/>
                <a:tableStyleId>{C26B6FF4-15B0-45D5-B624-D75096106E1F}</a:tableStyleId>
              </a:tblPr>
              <a:tblGrid>
                <a:gridCol w="1808050"/>
              </a:tblGrid>
              <a:tr h="381000">
                <a:tc>
                  <a:txBody>
                    <a:bodyPr/>
                    <a:lstStyle/>
                    <a:p>
                      <a:pPr indent="0" lvl="0" marL="0" rtl="0" algn="l">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Left</a:t>
                      </a:r>
                      <a:r>
                        <a:rPr b="1" lang="en" sz="1600">
                          <a:solidFill>
                            <a:srgbClr val="FFFFFF"/>
                          </a:solidFill>
                          <a:latin typeface="Roboto Condensed"/>
                          <a:ea typeface="Roboto Condensed"/>
                          <a:cs typeface="Roboto Condensed"/>
                          <a:sym typeface="Roboto Condensed"/>
                        </a:rPr>
                        <a:t> Rotation on H</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pic>
        <p:nvPicPr>
          <p:cNvPr id="638" name="Google Shape;638;p86"/>
          <p:cNvPicPr preferRelativeResize="0"/>
          <p:nvPr/>
        </p:nvPicPr>
        <p:blipFill>
          <a:blip r:embed="rId4">
            <a:alphaModFix/>
          </a:blip>
          <a:stretch>
            <a:fillRect/>
          </a:stretch>
        </p:blipFill>
        <p:spPr>
          <a:xfrm>
            <a:off x="4728025" y="2519574"/>
            <a:ext cx="3694700" cy="2005250"/>
          </a:xfrm>
          <a:prstGeom prst="rect">
            <a:avLst/>
          </a:prstGeom>
          <a:noFill/>
          <a:ln>
            <a:noFill/>
          </a:ln>
        </p:spPr>
      </p:pic>
      <p:cxnSp>
        <p:nvCxnSpPr>
          <p:cNvPr id="639" name="Google Shape;639;p86"/>
          <p:cNvCxnSpPr/>
          <p:nvPr/>
        </p:nvCxnSpPr>
        <p:spPr>
          <a:xfrm>
            <a:off x="748125" y="5172650"/>
            <a:ext cx="7269600" cy="0"/>
          </a:xfrm>
          <a:prstGeom prst="straightConnector1">
            <a:avLst/>
          </a:prstGeom>
          <a:noFill/>
          <a:ln cap="flat" cmpd="sng" w="28575">
            <a:solidFill>
              <a:srgbClr val="50E6FF"/>
            </a:solidFill>
            <a:prstDash val="dot"/>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3" name="Shape 643"/>
        <p:cNvGrpSpPr/>
        <p:nvPr/>
      </p:nvGrpSpPr>
      <p:grpSpPr>
        <a:xfrm>
          <a:off x="0" y="0"/>
          <a:ext cx="0" cy="0"/>
          <a:chOff x="0" y="0"/>
          <a:chExt cx="0" cy="0"/>
        </a:xfrm>
      </p:grpSpPr>
      <p:sp>
        <p:nvSpPr>
          <p:cNvPr id="644" name="Google Shape;644;p87"/>
          <p:cNvSpPr txBox="1"/>
          <p:nvPr/>
        </p:nvSpPr>
        <p:spPr>
          <a:xfrm>
            <a:off x="425225" y="1175775"/>
            <a:ext cx="7374600" cy="61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rgbClr val="50E6FF"/>
                </a:solidFill>
                <a:latin typeface="Roboto Condensed"/>
                <a:ea typeface="Roboto Condensed"/>
                <a:cs typeface="Roboto Condensed"/>
                <a:sym typeface="Roboto Condensed"/>
              </a:rPr>
              <a:t>Insert the values: B, A, E</a:t>
            </a:r>
            <a:endParaRPr sz="2100">
              <a:solidFill>
                <a:srgbClr val="50E6FF"/>
              </a:solidFill>
              <a:latin typeface="Roboto Condensed"/>
              <a:ea typeface="Roboto Condensed"/>
              <a:cs typeface="Roboto Condensed"/>
              <a:sym typeface="Roboto Condensed"/>
            </a:endParaRPr>
          </a:p>
        </p:txBody>
      </p:sp>
      <p:cxnSp>
        <p:nvCxnSpPr>
          <p:cNvPr id="645" name="Google Shape;645;p87"/>
          <p:cNvCxnSpPr/>
          <p:nvPr/>
        </p:nvCxnSpPr>
        <p:spPr>
          <a:xfrm>
            <a:off x="748125" y="5172650"/>
            <a:ext cx="7269600" cy="0"/>
          </a:xfrm>
          <a:prstGeom prst="straightConnector1">
            <a:avLst/>
          </a:prstGeom>
          <a:noFill/>
          <a:ln cap="flat" cmpd="sng" w="28575">
            <a:solidFill>
              <a:srgbClr val="50E6FF"/>
            </a:solidFill>
            <a:prstDash val="dot"/>
            <a:round/>
            <a:headEnd len="med" w="med" type="none"/>
            <a:tailEnd len="med" w="med" type="triangle"/>
          </a:ln>
        </p:spPr>
      </p:cxnSp>
      <p:pic>
        <p:nvPicPr>
          <p:cNvPr id="646" name="Google Shape;646;p87"/>
          <p:cNvPicPr preferRelativeResize="0"/>
          <p:nvPr/>
        </p:nvPicPr>
        <p:blipFill>
          <a:blip r:embed="rId3">
            <a:alphaModFix/>
          </a:blip>
          <a:stretch>
            <a:fillRect/>
          </a:stretch>
        </p:blipFill>
        <p:spPr>
          <a:xfrm>
            <a:off x="152400" y="1946775"/>
            <a:ext cx="3862976" cy="2802925"/>
          </a:xfrm>
          <a:prstGeom prst="rect">
            <a:avLst/>
          </a:prstGeom>
          <a:noFill/>
          <a:ln>
            <a:noFill/>
          </a:ln>
        </p:spPr>
      </p:pic>
      <p:graphicFrame>
        <p:nvGraphicFramePr>
          <p:cNvPr id="647" name="Google Shape;647;p87"/>
          <p:cNvGraphicFramePr/>
          <p:nvPr/>
        </p:nvGraphicFramePr>
        <p:xfrm>
          <a:off x="3238863" y="5340900"/>
          <a:ext cx="3000000" cy="3000000"/>
        </p:xfrm>
        <a:graphic>
          <a:graphicData uri="http://schemas.openxmlformats.org/drawingml/2006/table">
            <a:tbl>
              <a:tblPr>
                <a:noFill/>
                <a:tableStyleId>{C26B6FF4-15B0-45D5-B624-D75096106E1F}</a:tableStyleId>
              </a:tblPr>
              <a:tblGrid>
                <a:gridCol w="2666275"/>
              </a:tblGrid>
              <a:tr h="414950">
                <a:tc>
                  <a:txBody>
                    <a:bodyPr/>
                    <a:lstStyle/>
                    <a:p>
                      <a:pPr indent="0" lvl="0" marL="0" rtl="0" algn="ctr">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Right </a:t>
                      </a:r>
                      <a:r>
                        <a:rPr b="1" lang="en" sz="1600">
                          <a:solidFill>
                            <a:srgbClr val="FFFFFF"/>
                          </a:solidFill>
                          <a:latin typeface="Roboto Condensed"/>
                          <a:ea typeface="Roboto Condensed"/>
                          <a:cs typeface="Roboto Condensed"/>
                          <a:sym typeface="Roboto Condensed"/>
                        </a:rPr>
                        <a:t>Rotation on H</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pic>
        <p:nvPicPr>
          <p:cNvPr id="648" name="Google Shape;648;p87"/>
          <p:cNvPicPr preferRelativeResize="0"/>
          <p:nvPr/>
        </p:nvPicPr>
        <p:blipFill>
          <a:blip r:embed="rId4">
            <a:alphaModFix/>
          </a:blip>
          <a:stretch>
            <a:fillRect/>
          </a:stretch>
        </p:blipFill>
        <p:spPr>
          <a:xfrm>
            <a:off x="4972150" y="1946775"/>
            <a:ext cx="4019449" cy="2845274"/>
          </a:xfrm>
          <a:prstGeom prst="rect">
            <a:avLst/>
          </a:prstGeom>
          <a:noFill/>
          <a:ln>
            <a:noFill/>
          </a:ln>
        </p:spPr>
      </p:pic>
      <p:sp>
        <p:nvSpPr>
          <p:cNvPr id="649" name="Google Shape;649;p87"/>
          <p:cNvSpPr txBox="1"/>
          <p:nvPr>
            <p:ph type="title"/>
          </p:nvPr>
        </p:nvSpPr>
        <p:spPr>
          <a:xfrm>
            <a:off x="457200" y="398924"/>
            <a:ext cx="8229600" cy="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ANOTHER AVL INSERT EXAMPLE</a:t>
            </a:r>
            <a:endParaRPr b="1" sz="3700">
              <a:solidFill>
                <a:srgbClr val="FFFFFF"/>
              </a:solidFill>
              <a:latin typeface="Roboto Condensed"/>
              <a:ea typeface="Roboto Condensed"/>
              <a:cs typeface="Roboto Condensed"/>
              <a:sym typeface="Roboto Condense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3" name="Shape 653"/>
        <p:cNvGrpSpPr/>
        <p:nvPr/>
      </p:nvGrpSpPr>
      <p:grpSpPr>
        <a:xfrm>
          <a:off x="0" y="0"/>
          <a:ext cx="0" cy="0"/>
          <a:chOff x="0" y="0"/>
          <a:chExt cx="0" cy="0"/>
        </a:xfrm>
      </p:grpSpPr>
      <p:sp>
        <p:nvSpPr>
          <p:cNvPr id="654" name="Google Shape;654;p88"/>
          <p:cNvSpPr txBox="1"/>
          <p:nvPr/>
        </p:nvSpPr>
        <p:spPr>
          <a:xfrm>
            <a:off x="425225" y="1175775"/>
            <a:ext cx="7374600" cy="61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rgbClr val="50E6FF"/>
                </a:solidFill>
                <a:latin typeface="Roboto Condensed"/>
                <a:ea typeface="Roboto Condensed"/>
                <a:cs typeface="Roboto Condensed"/>
                <a:sym typeface="Roboto Condensed"/>
              </a:rPr>
              <a:t>Insert the values: E</a:t>
            </a:r>
            <a:endParaRPr sz="2100">
              <a:solidFill>
                <a:srgbClr val="50E6FF"/>
              </a:solidFill>
              <a:latin typeface="Roboto Condensed"/>
              <a:ea typeface="Roboto Condensed"/>
              <a:cs typeface="Roboto Condensed"/>
              <a:sym typeface="Roboto Condensed"/>
            </a:endParaRPr>
          </a:p>
        </p:txBody>
      </p:sp>
      <p:cxnSp>
        <p:nvCxnSpPr>
          <p:cNvPr id="655" name="Google Shape;655;p88"/>
          <p:cNvCxnSpPr/>
          <p:nvPr/>
        </p:nvCxnSpPr>
        <p:spPr>
          <a:xfrm>
            <a:off x="748125" y="5172650"/>
            <a:ext cx="7269600" cy="0"/>
          </a:xfrm>
          <a:prstGeom prst="straightConnector1">
            <a:avLst/>
          </a:prstGeom>
          <a:noFill/>
          <a:ln cap="flat" cmpd="sng" w="28575">
            <a:solidFill>
              <a:srgbClr val="50E6FF"/>
            </a:solidFill>
            <a:prstDash val="dot"/>
            <a:round/>
            <a:headEnd len="med" w="med" type="none"/>
            <a:tailEnd len="med" w="med" type="triangle"/>
          </a:ln>
        </p:spPr>
      </p:cxnSp>
      <p:pic>
        <p:nvPicPr>
          <p:cNvPr id="656" name="Google Shape;656;p88"/>
          <p:cNvPicPr preferRelativeResize="0"/>
          <p:nvPr/>
        </p:nvPicPr>
        <p:blipFill>
          <a:blip r:embed="rId3">
            <a:alphaModFix/>
          </a:blip>
          <a:stretch>
            <a:fillRect/>
          </a:stretch>
        </p:blipFill>
        <p:spPr>
          <a:xfrm>
            <a:off x="748125" y="1952625"/>
            <a:ext cx="2925124" cy="2900174"/>
          </a:xfrm>
          <a:prstGeom prst="rect">
            <a:avLst/>
          </a:prstGeom>
          <a:noFill/>
          <a:ln>
            <a:noFill/>
          </a:ln>
        </p:spPr>
      </p:pic>
      <p:graphicFrame>
        <p:nvGraphicFramePr>
          <p:cNvPr id="657" name="Google Shape;657;p88"/>
          <p:cNvGraphicFramePr/>
          <p:nvPr/>
        </p:nvGraphicFramePr>
        <p:xfrm>
          <a:off x="4566963" y="2035575"/>
          <a:ext cx="3000000" cy="3000000"/>
        </p:xfrm>
        <a:graphic>
          <a:graphicData uri="http://schemas.openxmlformats.org/drawingml/2006/table">
            <a:tbl>
              <a:tblPr>
                <a:noFill/>
                <a:tableStyleId>{C26B6FF4-15B0-45D5-B624-D75096106E1F}</a:tableStyleId>
              </a:tblPr>
              <a:tblGrid>
                <a:gridCol w="2666275"/>
              </a:tblGrid>
              <a:tr h="414950">
                <a:tc>
                  <a:txBody>
                    <a:bodyPr/>
                    <a:lstStyle/>
                    <a:p>
                      <a:pPr indent="0" lvl="0" marL="0" rtl="0" algn="l">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-2 indicates left </a:t>
                      </a:r>
                      <a:r>
                        <a:rPr b="1" lang="en" sz="1600">
                          <a:solidFill>
                            <a:srgbClr val="FFFFFF"/>
                          </a:solidFill>
                          <a:latin typeface="Roboto Condensed"/>
                          <a:ea typeface="Roboto Condensed"/>
                          <a:cs typeface="Roboto Condensed"/>
                          <a:sym typeface="Roboto Condensed"/>
                        </a:rPr>
                        <a:t>imbalance</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cxnSp>
        <p:nvCxnSpPr>
          <p:cNvPr id="658" name="Google Shape;658;p88"/>
          <p:cNvCxnSpPr/>
          <p:nvPr/>
        </p:nvCxnSpPr>
        <p:spPr>
          <a:xfrm>
            <a:off x="3036375" y="2241675"/>
            <a:ext cx="1569300" cy="3000"/>
          </a:xfrm>
          <a:prstGeom prst="straightConnector1">
            <a:avLst/>
          </a:prstGeom>
          <a:noFill/>
          <a:ln cap="flat" cmpd="sng" w="19050">
            <a:solidFill>
              <a:srgbClr val="FFF2CC"/>
            </a:solidFill>
            <a:prstDash val="dot"/>
            <a:round/>
            <a:headEnd len="med" w="med" type="none"/>
            <a:tailEnd len="med" w="med" type="triangle"/>
          </a:ln>
        </p:spPr>
      </p:cxnSp>
      <p:cxnSp>
        <p:nvCxnSpPr>
          <p:cNvPr id="659" name="Google Shape;659;p88"/>
          <p:cNvCxnSpPr/>
          <p:nvPr/>
        </p:nvCxnSpPr>
        <p:spPr>
          <a:xfrm flipH="1" rot="10800000">
            <a:off x="2103950" y="3091188"/>
            <a:ext cx="2463000" cy="2400"/>
          </a:xfrm>
          <a:prstGeom prst="straightConnector1">
            <a:avLst/>
          </a:prstGeom>
          <a:noFill/>
          <a:ln cap="flat" cmpd="sng" w="19050">
            <a:solidFill>
              <a:srgbClr val="FFF2CC"/>
            </a:solidFill>
            <a:prstDash val="dot"/>
            <a:round/>
            <a:headEnd len="med" w="med" type="none"/>
            <a:tailEnd len="med" w="med" type="triangle"/>
          </a:ln>
        </p:spPr>
      </p:cxnSp>
      <p:graphicFrame>
        <p:nvGraphicFramePr>
          <p:cNvPr id="660" name="Google Shape;660;p88"/>
          <p:cNvGraphicFramePr/>
          <p:nvPr/>
        </p:nvGraphicFramePr>
        <p:xfrm>
          <a:off x="4657238" y="2879838"/>
          <a:ext cx="3000000" cy="3000000"/>
        </p:xfrm>
        <a:graphic>
          <a:graphicData uri="http://schemas.openxmlformats.org/drawingml/2006/table">
            <a:tbl>
              <a:tblPr>
                <a:noFill/>
                <a:tableStyleId>{C26B6FF4-15B0-45D5-B624-D75096106E1F}</a:tableStyleId>
              </a:tblPr>
              <a:tblGrid>
                <a:gridCol w="2666275"/>
              </a:tblGrid>
              <a:tr h="414950">
                <a:tc>
                  <a:txBody>
                    <a:bodyPr/>
                    <a:lstStyle/>
                    <a:p>
                      <a:pPr indent="0" lvl="0" marL="0" rtl="0" algn="l">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1</a:t>
                      </a:r>
                      <a:r>
                        <a:rPr b="1" lang="en" sz="1600">
                          <a:solidFill>
                            <a:srgbClr val="FFFFFF"/>
                          </a:solidFill>
                          <a:latin typeface="Roboto Condensed"/>
                          <a:ea typeface="Roboto Condensed"/>
                          <a:cs typeface="Roboto Condensed"/>
                          <a:sym typeface="Roboto Condensed"/>
                        </a:rPr>
                        <a:t> indicates right </a:t>
                      </a:r>
                      <a:r>
                        <a:rPr b="1" lang="en" sz="1600">
                          <a:solidFill>
                            <a:srgbClr val="FFFFFF"/>
                          </a:solidFill>
                          <a:latin typeface="Roboto Condensed"/>
                          <a:ea typeface="Roboto Condensed"/>
                          <a:cs typeface="Roboto Condensed"/>
                          <a:sym typeface="Roboto Condensed"/>
                        </a:rPr>
                        <a:t>imbalance</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graphicFrame>
        <p:nvGraphicFramePr>
          <p:cNvPr id="661" name="Google Shape;661;p88"/>
          <p:cNvGraphicFramePr/>
          <p:nvPr/>
        </p:nvGraphicFramePr>
        <p:xfrm>
          <a:off x="4700913" y="3653563"/>
          <a:ext cx="3000000" cy="3000000"/>
        </p:xfrm>
        <a:graphic>
          <a:graphicData uri="http://schemas.openxmlformats.org/drawingml/2006/table">
            <a:tbl>
              <a:tblPr>
                <a:noFill/>
                <a:tableStyleId>{C26B6FF4-15B0-45D5-B624-D75096106E1F}</a:tableStyleId>
              </a:tblPr>
              <a:tblGrid>
                <a:gridCol w="2666275"/>
              </a:tblGrid>
              <a:tr h="414950">
                <a:tc>
                  <a:txBody>
                    <a:bodyPr/>
                    <a:lstStyle/>
                    <a:p>
                      <a:pPr indent="0" lvl="0" marL="0" rtl="0" algn="l">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Left Right case</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sp>
        <p:nvSpPr>
          <p:cNvPr id="662" name="Google Shape;662;p88"/>
          <p:cNvSpPr txBox="1"/>
          <p:nvPr>
            <p:ph type="title"/>
          </p:nvPr>
        </p:nvSpPr>
        <p:spPr>
          <a:xfrm>
            <a:off x="457200" y="398924"/>
            <a:ext cx="8229600" cy="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ANOTHER AVL INSERT EXAMPLE</a:t>
            </a:r>
            <a:endParaRPr b="1" sz="3700">
              <a:solidFill>
                <a:srgbClr val="FFFFFF"/>
              </a:solidFill>
              <a:latin typeface="Roboto Condensed"/>
              <a:ea typeface="Roboto Condensed"/>
              <a:cs typeface="Roboto Condensed"/>
              <a:sym typeface="Roboto Condense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6" name="Shape 666"/>
        <p:cNvGrpSpPr/>
        <p:nvPr/>
      </p:nvGrpSpPr>
      <p:grpSpPr>
        <a:xfrm>
          <a:off x="0" y="0"/>
          <a:ext cx="0" cy="0"/>
          <a:chOff x="0" y="0"/>
          <a:chExt cx="0" cy="0"/>
        </a:xfrm>
      </p:grpSpPr>
      <p:pic>
        <p:nvPicPr>
          <p:cNvPr id="667" name="Google Shape;667;p89"/>
          <p:cNvPicPr preferRelativeResize="0"/>
          <p:nvPr/>
        </p:nvPicPr>
        <p:blipFill rotWithShape="1">
          <a:blip r:embed="rId3">
            <a:alphaModFix/>
          </a:blip>
          <a:srcRect b="3948" l="9515" r="2292" t="10588"/>
          <a:stretch/>
        </p:blipFill>
        <p:spPr>
          <a:xfrm>
            <a:off x="2885666" y="2489500"/>
            <a:ext cx="2688532" cy="2307888"/>
          </a:xfrm>
          <a:prstGeom prst="rect">
            <a:avLst/>
          </a:prstGeom>
          <a:noFill/>
          <a:ln>
            <a:noFill/>
          </a:ln>
        </p:spPr>
      </p:pic>
      <p:sp>
        <p:nvSpPr>
          <p:cNvPr id="668" name="Google Shape;668;p89"/>
          <p:cNvSpPr txBox="1"/>
          <p:nvPr/>
        </p:nvSpPr>
        <p:spPr>
          <a:xfrm>
            <a:off x="425225" y="1175775"/>
            <a:ext cx="7374600" cy="618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rgbClr val="50E6FF"/>
                </a:solidFill>
                <a:latin typeface="Roboto Condensed"/>
                <a:ea typeface="Roboto Condensed"/>
                <a:cs typeface="Roboto Condensed"/>
                <a:sym typeface="Roboto Condensed"/>
              </a:rPr>
              <a:t>Insert the values: E</a:t>
            </a:r>
            <a:endParaRPr sz="2100">
              <a:solidFill>
                <a:srgbClr val="50E6FF"/>
              </a:solidFill>
              <a:latin typeface="Roboto Condensed"/>
              <a:ea typeface="Roboto Condensed"/>
              <a:cs typeface="Roboto Condensed"/>
              <a:sym typeface="Roboto Condensed"/>
            </a:endParaRPr>
          </a:p>
        </p:txBody>
      </p:sp>
      <p:cxnSp>
        <p:nvCxnSpPr>
          <p:cNvPr id="669" name="Google Shape;669;p89"/>
          <p:cNvCxnSpPr/>
          <p:nvPr/>
        </p:nvCxnSpPr>
        <p:spPr>
          <a:xfrm>
            <a:off x="748125" y="5172650"/>
            <a:ext cx="7269600" cy="0"/>
          </a:xfrm>
          <a:prstGeom prst="straightConnector1">
            <a:avLst/>
          </a:prstGeom>
          <a:noFill/>
          <a:ln cap="flat" cmpd="sng" w="28575">
            <a:solidFill>
              <a:srgbClr val="50E6FF"/>
            </a:solidFill>
            <a:prstDash val="dot"/>
            <a:round/>
            <a:headEnd len="med" w="med" type="none"/>
            <a:tailEnd len="med" w="med" type="triangle"/>
          </a:ln>
        </p:spPr>
      </p:cxnSp>
      <p:pic>
        <p:nvPicPr>
          <p:cNvPr id="670" name="Google Shape;670;p89"/>
          <p:cNvPicPr preferRelativeResize="0"/>
          <p:nvPr/>
        </p:nvPicPr>
        <p:blipFill rotWithShape="1">
          <a:blip r:embed="rId4">
            <a:alphaModFix/>
          </a:blip>
          <a:srcRect b="4237" l="8147" r="3963" t="5411"/>
          <a:stretch/>
        </p:blipFill>
        <p:spPr>
          <a:xfrm>
            <a:off x="425225" y="2447927"/>
            <a:ext cx="2192150" cy="2234475"/>
          </a:xfrm>
          <a:prstGeom prst="rect">
            <a:avLst/>
          </a:prstGeom>
          <a:noFill/>
          <a:ln>
            <a:noFill/>
          </a:ln>
        </p:spPr>
      </p:pic>
      <p:graphicFrame>
        <p:nvGraphicFramePr>
          <p:cNvPr id="671" name="Google Shape;671;p89"/>
          <p:cNvGraphicFramePr/>
          <p:nvPr/>
        </p:nvGraphicFramePr>
        <p:xfrm>
          <a:off x="1381850" y="5430375"/>
          <a:ext cx="3000000" cy="3000000"/>
        </p:xfrm>
        <a:graphic>
          <a:graphicData uri="http://schemas.openxmlformats.org/drawingml/2006/table">
            <a:tbl>
              <a:tblPr>
                <a:noFill/>
                <a:tableStyleId>{C26B6FF4-15B0-45D5-B624-D75096106E1F}</a:tableStyleId>
              </a:tblPr>
              <a:tblGrid>
                <a:gridCol w="2627450"/>
              </a:tblGrid>
              <a:tr h="381000">
                <a:tc>
                  <a:txBody>
                    <a:bodyPr/>
                    <a:lstStyle/>
                    <a:p>
                      <a:pPr indent="0" lvl="0" marL="0" rtl="0" algn="ctr">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Left </a:t>
                      </a:r>
                      <a:r>
                        <a:rPr b="1" lang="en" sz="1600">
                          <a:solidFill>
                            <a:srgbClr val="FFFFFF"/>
                          </a:solidFill>
                          <a:latin typeface="Roboto Condensed"/>
                          <a:ea typeface="Roboto Condensed"/>
                          <a:cs typeface="Roboto Condensed"/>
                          <a:sym typeface="Roboto Condensed"/>
                        </a:rPr>
                        <a:t>Rotation on B</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graphicFrame>
        <p:nvGraphicFramePr>
          <p:cNvPr id="672" name="Google Shape;672;p89"/>
          <p:cNvGraphicFramePr/>
          <p:nvPr/>
        </p:nvGraphicFramePr>
        <p:xfrm>
          <a:off x="4555500" y="5430375"/>
          <a:ext cx="3000000" cy="3000000"/>
        </p:xfrm>
        <a:graphic>
          <a:graphicData uri="http://schemas.openxmlformats.org/drawingml/2006/table">
            <a:tbl>
              <a:tblPr>
                <a:noFill/>
                <a:tableStyleId>{C26B6FF4-15B0-45D5-B624-D75096106E1F}</a:tableStyleId>
              </a:tblPr>
              <a:tblGrid>
                <a:gridCol w="2627450"/>
              </a:tblGrid>
              <a:tr h="381000">
                <a:tc>
                  <a:txBody>
                    <a:bodyPr/>
                    <a:lstStyle/>
                    <a:p>
                      <a:pPr indent="0" lvl="0" marL="0" rtl="0" algn="ctr">
                        <a:lnSpc>
                          <a:spcPct val="100000"/>
                        </a:lnSpc>
                        <a:spcBef>
                          <a:spcPts val="0"/>
                        </a:spcBef>
                        <a:spcAft>
                          <a:spcPts val="0"/>
                        </a:spcAft>
                        <a:buNone/>
                      </a:pPr>
                      <a:r>
                        <a:rPr b="1" lang="en" sz="1600">
                          <a:solidFill>
                            <a:srgbClr val="FFFFFF"/>
                          </a:solidFill>
                          <a:latin typeface="Roboto Condensed"/>
                          <a:ea typeface="Roboto Condensed"/>
                          <a:cs typeface="Roboto Condensed"/>
                          <a:sym typeface="Roboto Condensed"/>
                        </a:rPr>
                        <a:t>Right </a:t>
                      </a:r>
                      <a:r>
                        <a:rPr b="1" lang="en" sz="1600">
                          <a:solidFill>
                            <a:srgbClr val="FFFFFF"/>
                          </a:solidFill>
                          <a:latin typeface="Roboto Condensed"/>
                          <a:ea typeface="Roboto Condensed"/>
                          <a:cs typeface="Roboto Condensed"/>
                          <a:sym typeface="Roboto Condensed"/>
                        </a:rPr>
                        <a:t>Rotation on I</a:t>
                      </a:r>
                      <a:endParaRPr sz="1600">
                        <a:solidFill>
                          <a:srgbClr val="FFFFFF"/>
                        </a:solidFill>
                        <a:latin typeface="Roboto Condensed"/>
                        <a:ea typeface="Roboto Condensed"/>
                        <a:cs typeface="Roboto Condensed"/>
                        <a:sym typeface="Roboto Condensed"/>
                      </a:endParaRPr>
                    </a:p>
                  </a:txBody>
                  <a:tcPr marT="91425" marB="91425" marR="91425" marL="91425">
                    <a:solidFill>
                      <a:srgbClr val="000000"/>
                    </a:solidFill>
                  </a:tcPr>
                </a:tc>
              </a:tr>
            </a:tbl>
          </a:graphicData>
        </a:graphic>
      </p:graphicFrame>
      <p:pic>
        <p:nvPicPr>
          <p:cNvPr id="673" name="Google Shape;673;p89"/>
          <p:cNvPicPr preferRelativeResize="0"/>
          <p:nvPr/>
        </p:nvPicPr>
        <p:blipFill>
          <a:blip r:embed="rId5">
            <a:alphaModFix/>
          </a:blip>
          <a:stretch>
            <a:fillRect/>
          </a:stretch>
        </p:blipFill>
        <p:spPr>
          <a:xfrm>
            <a:off x="5810100" y="2681850"/>
            <a:ext cx="3116425" cy="2000550"/>
          </a:xfrm>
          <a:prstGeom prst="rect">
            <a:avLst/>
          </a:prstGeom>
          <a:noFill/>
          <a:ln>
            <a:noFill/>
          </a:ln>
        </p:spPr>
      </p:pic>
      <p:sp>
        <p:nvSpPr>
          <p:cNvPr id="674" name="Google Shape;674;p89"/>
          <p:cNvSpPr txBox="1"/>
          <p:nvPr>
            <p:ph type="title"/>
          </p:nvPr>
        </p:nvSpPr>
        <p:spPr>
          <a:xfrm>
            <a:off x="457200" y="398924"/>
            <a:ext cx="8229600" cy="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FFFFFF"/>
                </a:solidFill>
                <a:latin typeface="Roboto Condensed"/>
                <a:ea typeface="Roboto Condensed"/>
                <a:cs typeface="Roboto Condensed"/>
                <a:sym typeface="Roboto Condensed"/>
              </a:rPr>
              <a:t>ANOTHER AVL INSERT EXAMPLE</a:t>
            </a:r>
            <a:endParaRPr b="1" sz="3700">
              <a:solidFill>
                <a:srgbClr val="FFFFFF"/>
              </a:solidFill>
              <a:latin typeface="Roboto Condensed"/>
              <a:ea typeface="Roboto Condensed"/>
              <a:cs typeface="Roboto Condensed"/>
              <a:sym typeface="Roboto Condens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0"/>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Splay tree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splay tree?</a:t>
            </a:r>
            <a:endParaRPr/>
          </a:p>
        </p:txBody>
      </p:sp>
      <p:sp>
        <p:nvSpPr>
          <p:cNvPr id="685" name="Google Shape;685;p9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an efficient implementation of a binary search tree that takes advantage of </a:t>
            </a:r>
            <a:r>
              <a:rPr b="1" lang="en">
                <a:solidFill>
                  <a:srgbClr val="FF0000"/>
                </a:solidFill>
              </a:rPr>
              <a:t>locality</a:t>
            </a:r>
            <a:endParaRPr b="1">
              <a:solidFill>
                <a:srgbClr val="FF0000"/>
              </a:solidFill>
            </a:endParaRPr>
          </a:p>
          <a:p>
            <a:pPr indent="-317500" lvl="1" marL="914400" rtl="0" algn="l">
              <a:spcBef>
                <a:spcPts val="0"/>
              </a:spcBef>
              <a:spcAft>
                <a:spcPts val="0"/>
              </a:spcAft>
              <a:buSzPts val="1400"/>
              <a:buChar char="○"/>
            </a:pPr>
            <a:r>
              <a:rPr lang="en" sz="3000"/>
              <a:t>If a node is accessed, it may probably be accessed frequently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Is an special tree that focus on </a:t>
            </a:r>
            <a:r>
              <a:rPr b="1" lang="en">
                <a:solidFill>
                  <a:srgbClr val="FF0000"/>
                </a:solidFill>
              </a:rPr>
              <a:t>reducing the access time</a:t>
            </a:r>
            <a:endParaRPr b="1">
              <a:solidFill>
                <a:srgbClr val="FF0000"/>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sz="2400"/>
              <a:t>Tree </a:t>
            </a:r>
            <a:endParaRPr sz="2400"/>
          </a:p>
          <a:p>
            <a:pPr indent="0" lvl="0" marL="0" rtl="0" algn="l">
              <a:spcBef>
                <a:spcPts val="0"/>
              </a:spcBef>
              <a:spcAft>
                <a:spcPts val="0"/>
              </a:spcAft>
              <a:buNone/>
            </a:pPr>
            <a:r>
              <a:rPr lang="en">
                <a:solidFill>
                  <a:srgbClr val="999999"/>
                </a:solidFill>
              </a:rPr>
              <a:t>Terminology</a:t>
            </a:r>
            <a:endParaRPr>
              <a:solidFill>
                <a:srgbClr val="999999"/>
              </a:solidFill>
            </a:endParaRPr>
          </a:p>
        </p:txBody>
      </p:sp>
      <p:sp>
        <p:nvSpPr>
          <p:cNvPr id="101" name="Google Shape;101;p20"/>
          <p:cNvSpPr txBox="1"/>
          <p:nvPr>
            <p:ph idx="1" type="body"/>
          </p:nvPr>
        </p:nvSpPr>
        <p:spPr>
          <a:xfrm>
            <a:off x="457200" y="1600200"/>
            <a:ext cx="8043900" cy="47388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102" name="Google Shape;102;p20"/>
          <p:cNvPicPr preferRelativeResize="0"/>
          <p:nvPr/>
        </p:nvPicPr>
        <p:blipFill>
          <a:blip r:embed="rId3">
            <a:alphaModFix/>
          </a:blip>
          <a:stretch>
            <a:fillRect/>
          </a:stretch>
        </p:blipFill>
        <p:spPr>
          <a:xfrm>
            <a:off x="777602" y="2023903"/>
            <a:ext cx="7588801" cy="3891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splay tree?</a:t>
            </a:r>
            <a:endParaRPr/>
          </a:p>
        </p:txBody>
      </p:sp>
      <p:sp>
        <p:nvSpPr>
          <p:cNvPr id="691" name="Google Shape;691;p9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Is an efficient implementation of a binary search tree that takes advantage of </a:t>
            </a:r>
            <a:r>
              <a:rPr b="1" lang="en">
                <a:solidFill>
                  <a:srgbClr val="FF0000"/>
                </a:solidFill>
              </a:rPr>
              <a:t>locality</a:t>
            </a:r>
            <a:endParaRPr b="1">
              <a:solidFill>
                <a:srgbClr val="FF0000"/>
              </a:solidFill>
            </a:endParaRPr>
          </a:p>
          <a:p>
            <a:pPr indent="-317500" lvl="1" marL="914400" rtl="0" algn="l">
              <a:spcBef>
                <a:spcPts val="0"/>
              </a:spcBef>
              <a:spcAft>
                <a:spcPts val="0"/>
              </a:spcAft>
              <a:buSzPts val="1400"/>
              <a:buChar char="○"/>
            </a:pPr>
            <a:r>
              <a:rPr lang="en" sz="3000"/>
              <a:t>If a node is accessed, it may probably be accessed frequently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Is an special tree that focus on </a:t>
            </a:r>
            <a:r>
              <a:rPr b="1" lang="en">
                <a:solidFill>
                  <a:srgbClr val="FF0000"/>
                </a:solidFill>
              </a:rPr>
              <a:t>reducing the access time</a:t>
            </a:r>
            <a:endParaRPr b="1">
              <a:solidFill>
                <a:srgbClr val="FF0000"/>
              </a:solidFill>
            </a:endParaRPr>
          </a:p>
          <a:p>
            <a:pPr indent="0" lvl="0" marL="0" rtl="0" algn="l">
              <a:spcBef>
                <a:spcPts val="1200"/>
              </a:spcBef>
              <a:spcAft>
                <a:spcPts val="1200"/>
              </a:spcAft>
              <a:buNone/>
            </a:pPr>
            <a:r>
              <a:t/>
            </a:r>
            <a:endParaRPr/>
          </a:p>
        </p:txBody>
      </p:sp>
      <p:pic>
        <p:nvPicPr>
          <p:cNvPr id="692" name="Google Shape;692;p92"/>
          <p:cNvPicPr preferRelativeResize="0"/>
          <p:nvPr/>
        </p:nvPicPr>
        <p:blipFill>
          <a:blip r:embed="rId3">
            <a:alphaModFix/>
          </a:blip>
          <a:stretch>
            <a:fillRect/>
          </a:stretch>
        </p:blipFill>
        <p:spPr>
          <a:xfrm>
            <a:off x="3370050" y="1079788"/>
            <a:ext cx="5562600" cy="29622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splay tree?</a:t>
            </a:r>
            <a:endParaRPr/>
          </a:p>
        </p:txBody>
      </p:sp>
      <p:sp>
        <p:nvSpPr>
          <p:cNvPr id="698" name="Google Shape;698;p9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Whenever a node is looked up in the tree, the splay tree reorganizes to move that element to the root of the tree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Elements that are used frequently will likely be near to the top of the tree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There is no height or balance data maintenance </a:t>
            </a:r>
            <a:endParaRPr/>
          </a:p>
          <a:p>
            <a:pPr indent="0" lvl="0" marL="0" rtl="0" algn="l">
              <a:spcBef>
                <a:spcPts val="120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splay tree?</a:t>
            </a:r>
            <a:endParaRPr/>
          </a:p>
        </p:txBody>
      </p:sp>
      <p:sp>
        <p:nvSpPr>
          <p:cNvPr id="704" name="Google Shape;704;p9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 three types of rotations:</a:t>
            </a:r>
            <a:endParaRPr/>
          </a:p>
          <a:p>
            <a:pPr indent="-317500" lvl="1" marL="914400" rtl="0" algn="l">
              <a:spcBef>
                <a:spcPts val="0"/>
              </a:spcBef>
              <a:spcAft>
                <a:spcPts val="0"/>
              </a:spcAft>
              <a:buSzPts val="1400"/>
              <a:buChar char="○"/>
            </a:pPr>
            <a:r>
              <a:rPr lang="en"/>
              <a:t>Zig or Simple rotation</a:t>
            </a:r>
            <a:endParaRPr/>
          </a:p>
          <a:p>
            <a:pPr indent="-317500" lvl="1" marL="914400" rtl="0" algn="l">
              <a:spcBef>
                <a:spcPts val="0"/>
              </a:spcBef>
              <a:spcAft>
                <a:spcPts val="0"/>
              </a:spcAft>
              <a:buSzPts val="1400"/>
              <a:buChar char="○"/>
            </a:pPr>
            <a:r>
              <a:rPr lang="en"/>
              <a:t>Zig-Zag</a:t>
            </a:r>
            <a:endParaRPr/>
          </a:p>
          <a:p>
            <a:pPr indent="-317500" lvl="1" marL="914400" rtl="0" algn="l">
              <a:spcBef>
                <a:spcPts val="0"/>
              </a:spcBef>
              <a:spcAft>
                <a:spcPts val="0"/>
              </a:spcAft>
              <a:buSzPts val="1400"/>
              <a:buChar char="○"/>
            </a:pPr>
            <a:r>
              <a:rPr lang="en"/>
              <a:t>Zig-Zig</a:t>
            </a:r>
            <a:endParaRPr/>
          </a:p>
          <a:p>
            <a:pPr indent="0" lvl="0" marL="0" rtl="0" algn="l">
              <a:spcBef>
                <a:spcPts val="12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rotation (Zig)</a:t>
            </a:r>
            <a:endParaRPr/>
          </a:p>
        </p:txBody>
      </p:sp>
      <p:sp>
        <p:nvSpPr>
          <p:cNvPr id="710" name="Google Shape;710;p9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Let X be a non root node on the access path at which we are rotating</a:t>
            </a:r>
            <a:endParaRPr/>
          </a:p>
          <a:p>
            <a:pPr indent="0" lvl="0" marL="0" marR="0" rtl="0" algn="l">
              <a:lnSpc>
                <a:spcPct val="100000"/>
              </a:lnSpc>
              <a:spcBef>
                <a:spcPts val="600"/>
              </a:spcBef>
              <a:spcAft>
                <a:spcPts val="0"/>
              </a:spcAft>
              <a:buNone/>
            </a:pPr>
            <a:r>
              <a:t/>
            </a:r>
            <a:endParaRPr/>
          </a:p>
          <a:p>
            <a:pPr indent="-342900" lvl="0" marL="457200" marR="0" rtl="0" algn="l">
              <a:lnSpc>
                <a:spcPct val="100000"/>
              </a:lnSpc>
              <a:spcBef>
                <a:spcPts val="600"/>
              </a:spcBef>
              <a:spcAft>
                <a:spcPts val="0"/>
              </a:spcAft>
              <a:buSzPts val="1800"/>
              <a:buChar char="●"/>
            </a:pPr>
            <a:r>
              <a:rPr lang="en"/>
              <a:t>If the parent of X is the root of the tree, we merely rotate X and the root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Clr>
                <a:schemeClr val="dk1"/>
              </a:buClr>
              <a:buSzPts val="3000"/>
              <a:buFont typeface="Droid Sans"/>
              <a:buChar char="●"/>
            </a:pPr>
            <a:r>
              <a:rPr lang="en"/>
              <a:t>Is the same as simple rotation in the AVL tree</a:t>
            </a:r>
            <a:endParaRPr/>
          </a:p>
          <a:p>
            <a:pPr indent="0" lvl="0" marL="0" rtl="0" algn="l">
              <a:spcBef>
                <a:spcPts val="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rotation (Zig)</a:t>
            </a:r>
            <a:endParaRPr/>
          </a:p>
        </p:txBody>
      </p:sp>
      <p:sp>
        <p:nvSpPr>
          <p:cNvPr id="716" name="Google Shape;716;p96"/>
          <p:cNvSpPr/>
          <p:nvPr/>
        </p:nvSpPr>
        <p:spPr>
          <a:xfrm>
            <a:off x="2436875" y="2492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sp>
        <p:nvSpPr>
          <p:cNvPr id="717" name="Google Shape;717;p96"/>
          <p:cNvSpPr/>
          <p:nvPr/>
        </p:nvSpPr>
        <p:spPr>
          <a:xfrm>
            <a:off x="1618925" y="3393825"/>
            <a:ext cx="631200" cy="570900"/>
          </a:xfrm>
          <a:prstGeom prst="ellipse">
            <a:avLst/>
          </a:prstGeom>
          <a:solidFill>
            <a:schemeClr val="lt2"/>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718" name="Google Shape;718;p96"/>
          <p:cNvSpPr/>
          <p:nvPr/>
        </p:nvSpPr>
        <p:spPr>
          <a:xfrm>
            <a:off x="24368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cxnSp>
        <p:nvCxnSpPr>
          <p:cNvPr id="719" name="Google Shape;719;p96"/>
          <p:cNvCxnSpPr>
            <a:stCxn id="716" idx="3"/>
            <a:endCxn id="717" idx="0"/>
          </p:cNvCxnSpPr>
          <p:nvPr/>
        </p:nvCxnSpPr>
        <p:spPr>
          <a:xfrm flipH="1">
            <a:off x="1934412" y="2979594"/>
            <a:ext cx="594900" cy="414300"/>
          </a:xfrm>
          <a:prstGeom prst="straightConnector1">
            <a:avLst/>
          </a:prstGeom>
          <a:noFill/>
          <a:ln cap="flat" cmpd="sng" w="19050">
            <a:solidFill>
              <a:schemeClr val="dk2"/>
            </a:solidFill>
            <a:prstDash val="solid"/>
            <a:round/>
            <a:headEnd len="med" w="med" type="none"/>
            <a:tailEnd len="med" w="med" type="none"/>
          </a:ln>
        </p:spPr>
      </p:cxnSp>
      <p:cxnSp>
        <p:nvCxnSpPr>
          <p:cNvPr id="720" name="Google Shape;720;p96"/>
          <p:cNvCxnSpPr>
            <a:stCxn id="717" idx="5"/>
            <a:endCxn id="718" idx="1"/>
          </p:cNvCxnSpPr>
          <p:nvPr/>
        </p:nvCxnSpPr>
        <p:spPr>
          <a:xfrm>
            <a:off x="2157688" y="3881119"/>
            <a:ext cx="371700" cy="417000"/>
          </a:xfrm>
          <a:prstGeom prst="straightConnector1">
            <a:avLst/>
          </a:prstGeom>
          <a:noFill/>
          <a:ln cap="flat" cmpd="sng" w="19050">
            <a:solidFill>
              <a:schemeClr val="dk2"/>
            </a:solidFill>
            <a:prstDash val="solid"/>
            <a:round/>
            <a:headEnd len="med" w="med" type="none"/>
            <a:tailEnd len="med" w="med" type="none"/>
          </a:ln>
        </p:spPr>
      </p:cxnSp>
      <p:sp>
        <p:nvSpPr>
          <p:cNvPr id="721" name="Google Shape;721;p96"/>
          <p:cNvSpPr/>
          <p:nvPr/>
        </p:nvSpPr>
        <p:spPr>
          <a:xfrm>
            <a:off x="836675" y="4214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cxnSp>
        <p:nvCxnSpPr>
          <p:cNvPr id="722" name="Google Shape;722;p96"/>
          <p:cNvCxnSpPr>
            <a:stCxn id="717" idx="3"/>
            <a:endCxn id="721" idx="7"/>
          </p:cNvCxnSpPr>
          <p:nvPr/>
        </p:nvCxnSpPr>
        <p:spPr>
          <a:xfrm flipH="1">
            <a:off x="1375362" y="3881119"/>
            <a:ext cx="336000" cy="417000"/>
          </a:xfrm>
          <a:prstGeom prst="straightConnector1">
            <a:avLst/>
          </a:prstGeom>
          <a:noFill/>
          <a:ln cap="flat" cmpd="sng" w="19050">
            <a:solidFill>
              <a:schemeClr val="dk2"/>
            </a:solidFill>
            <a:prstDash val="solid"/>
            <a:round/>
            <a:headEnd len="med" w="med" type="none"/>
            <a:tailEnd len="med" w="med" type="none"/>
          </a:ln>
        </p:spPr>
      </p:cxnSp>
      <p:sp>
        <p:nvSpPr>
          <p:cNvPr id="723" name="Google Shape;723;p96"/>
          <p:cNvSpPr/>
          <p:nvPr/>
        </p:nvSpPr>
        <p:spPr>
          <a:xfrm>
            <a:off x="3219125" y="33938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cxnSp>
        <p:nvCxnSpPr>
          <p:cNvPr id="724" name="Google Shape;724;p96"/>
          <p:cNvCxnSpPr>
            <a:stCxn id="723" idx="0"/>
            <a:endCxn id="716" idx="5"/>
          </p:cNvCxnSpPr>
          <p:nvPr/>
        </p:nvCxnSpPr>
        <p:spPr>
          <a:xfrm rot="10800000">
            <a:off x="2975525" y="2979525"/>
            <a:ext cx="559200" cy="414300"/>
          </a:xfrm>
          <a:prstGeom prst="straightConnector1">
            <a:avLst/>
          </a:prstGeom>
          <a:noFill/>
          <a:ln cap="flat" cmpd="sng" w="19050">
            <a:solidFill>
              <a:schemeClr val="dk2"/>
            </a:solidFill>
            <a:prstDash val="solid"/>
            <a:round/>
            <a:headEnd len="med" w="med" type="none"/>
            <a:tailEnd len="med" w="med" type="none"/>
          </a:ln>
        </p:spPr>
      </p:cxnSp>
      <p:sp>
        <p:nvSpPr>
          <p:cNvPr id="725" name="Google Shape;725;p96"/>
          <p:cNvSpPr/>
          <p:nvPr/>
        </p:nvSpPr>
        <p:spPr>
          <a:xfrm>
            <a:off x="6345350" y="44290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cxnSp>
        <p:nvCxnSpPr>
          <p:cNvPr id="726" name="Google Shape;726;p96"/>
          <p:cNvCxnSpPr>
            <a:stCxn id="727" idx="3"/>
            <a:endCxn id="728" idx="0"/>
          </p:cNvCxnSpPr>
          <p:nvPr/>
        </p:nvCxnSpPr>
        <p:spPr>
          <a:xfrm flipH="1">
            <a:off x="5578812" y="3073219"/>
            <a:ext cx="608100" cy="396900"/>
          </a:xfrm>
          <a:prstGeom prst="straightConnector1">
            <a:avLst/>
          </a:prstGeom>
          <a:noFill/>
          <a:ln cap="flat" cmpd="sng" w="19050">
            <a:solidFill>
              <a:schemeClr val="dk2"/>
            </a:solidFill>
            <a:prstDash val="solid"/>
            <a:round/>
            <a:headEnd len="med" w="med" type="none"/>
            <a:tailEnd len="med" w="med" type="none"/>
          </a:ln>
        </p:spPr>
      </p:cxnSp>
      <p:cxnSp>
        <p:nvCxnSpPr>
          <p:cNvPr id="729" name="Google Shape;729;p96"/>
          <p:cNvCxnSpPr>
            <a:stCxn id="730" idx="5"/>
            <a:endCxn id="731" idx="0"/>
          </p:cNvCxnSpPr>
          <p:nvPr/>
        </p:nvCxnSpPr>
        <p:spPr>
          <a:xfrm>
            <a:off x="7415488" y="3957319"/>
            <a:ext cx="315600" cy="471600"/>
          </a:xfrm>
          <a:prstGeom prst="straightConnector1">
            <a:avLst/>
          </a:prstGeom>
          <a:noFill/>
          <a:ln cap="flat" cmpd="sng" w="19050">
            <a:solidFill>
              <a:schemeClr val="dk2"/>
            </a:solidFill>
            <a:prstDash val="solid"/>
            <a:round/>
            <a:headEnd len="med" w="med" type="none"/>
            <a:tailEnd len="med" w="med" type="none"/>
          </a:ln>
        </p:spPr>
      </p:cxnSp>
      <p:cxnSp>
        <p:nvCxnSpPr>
          <p:cNvPr id="732" name="Google Shape;732;p96"/>
          <p:cNvCxnSpPr>
            <a:stCxn id="730" idx="3"/>
            <a:endCxn id="725" idx="0"/>
          </p:cNvCxnSpPr>
          <p:nvPr/>
        </p:nvCxnSpPr>
        <p:spPr>
          <a:xfrm flipH="1">
            <a:off x="6661062" y="3957319"/>
            <a:ext cx="308100" cy="471600"/>
          </a:xfrm>
          <a:prstGeom prst="straightConnector1">
            <a:avLst/>
          </a:prstGeom>
          <a:noFill/>
          <a:ln cap="flat" cmpd="sng" w="19050">
            <a:solidFill>
              <a:schemeClr val="dk2"/>
            </a:solidFill>
            <a:prstDash val="solid"/>
            <a:round/>
            <a:headEnd len="med" w="med" type="none"/>
            <a:tailEnd len="med" w="med" type="none"/>
          </a:ln>
        </p:spPr>
      </p:cxnSp>
      <p:sp>
        <p:nvSpPr>
          <p:cNvPr id="730" name="Google Shape;730;p96"/>
          <p:cNvSpPr/>
          <p:nvPr/>
        </p:nvSpPr>
        <p:spPr>
          <a:xfrm>
            <a:off x="6876725" y="34700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cxnSp>
        <p:nvCxnSpPr>
          <p:cNvPr id="733" name="Google Shape;733;p96"/>
          <p:cNvCxnSpPr>
            <a:stCxn id="730" idx="0"/>
            <a:endCxn id="734" idx="5"/>
          </p:cNvCxnSpPr>
          <p:nvPr/>
        </p:nvCxnSpPr>
        <p:spPr>
          <a:xfrm rot="10800000">
            <a:off x="6633125" y="3055725"/>
            <a:ext cx="559200" cy="414300"/>
          </a:xfrm>
          <a:prstGeom prst="straightConnector1">
            <a:avLst/>
          </a:prstGeom>
          <a:noFill/>
          <a:ln cap="flat" cmpd="sng" w="19050">
            <a:solidFill>
              <a:schemeClr val="dk2"/>
            </a:solidFill>
            <a:prstDash val="solid"/>
            <a:round/>
            <a:headEnd len="med" w="med" type="none"/>
            <a:tailEnd len="med" w="med" type="none"/>
          </a:ln>
        </p:spPr>
      </p:cxnSp>
      <p:sp>
        <p:nvSpPr>
          <p:cNvPr id="731" name="Google Shape;731;p96"/>
          <p:cNvSpPr/>
          <p:nvPr/>
        </p:nvSpPr>
        <p:spPr>
          <a:xfrm>
            <a:off x="7415500" y="44290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sp>
        <p:nvSpPr>
          <p:cNvPr id="727" name="Google Shape;727;p96"/>
          <p:cNvSpPr/>
          <p:nvPr/>
        </p:nvSpPr>
        <p:spPr>
          <a:xfrm>
            <a:off x="6094475" y="2585925"/>
            <a:ext cx="631200" cy="570900"/>
          </a:xfrm>
          <a:prstGeom prst="ellipse">
            <a:avLst/>
          </a:prstGeom>
          <a:solidFill>
            <a:schemeClr val="lt2"/>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728" name="Google Shape;728;p96"/>
          <p:cNvSpPr/>
          <p:nvPr/>
        </p:nvSpPr>
        <p:spPr>
          <a:xfrm>
            <a:off x="5263175" y="34700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sp>
        <p:nvSpPr>
          <p:cNvPr id="735" name="Google Shape;735;p96"/>
          <p:cNvSpPr/>
          <p:nvPr/>
        </p:nvSpPr>
        <p:spPr>
          <a:xfrm>
            <a:off x="4116525" y="3597075"/>
            <a:ext cx="7698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Zig-Zag</a:t>
            </a:r>
            <a:endParaRPr/>
          </a:p>
        </p:txBody>
      </p:sp>
      <p:sp>
        <p:nvSpPr>
          <p:cNvPr id="741" name="Google Shape;741;p9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case involves X, a parent P and a grand-parent G.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X is a right child and P is a left child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Is the same as a double rotation of AVL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Zig-Zag</a:t>
            </a:r>
            <a:endParaRPr/>
          </a:p>
        </p:txBody>
      </p:sp>
      <p:sp>
        <p:nvSpPr>
          <p:cNvPr id="747" name="Google Shape;747;p98"/>
          <p:cNvSpPr/>
          <p:nvPr/>
        </p:nvSpPr>
        <p:spPr>
          <a:xfrm>
            <a:off x="2445025" y="2165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a:t>
            </a:r>
            <a:endParaRPr sz="1800"/>
          </a:p>
        </p:txBody>
      </p:sp>
      <p:cxnSp>
        <p:nvCxnSpPr>
          <p:cNvPr id="748" name="Google Shape;748;p98"/>
          <p:cNvCxnSpPr>
            <a:stCxn id="747" idx="3"/>
            <a:endCxn id="749" idx="0"/>
          </p:cNvCxnSpPr>
          <p:nvPr/>
        </p:nvCxnSpPr>
        <p:spPr>
          <a:xfrm flipH="1">
            <a:off x="1942562" y="2652594"/>
            <a:ext cx="594900" cy="414300"/>
          </a:xfrm>
          <a:prstGeom prst="straightConnector1">
            <a:avLst/>
          </a:prstGeom>
          <a:noFill/>
          <a:ln cap="flat" cmpd="sng" w="19050">
            <a:solidFill>
              <a:schemeClr val="dk2"/>
            </a:solidFill>
            <a:prstDash val="solid"/>
            <a:round/>
            <a:headEnd len="med" w="med" type="none"/>
            <a:tailEnd len="med" w="med" type="none"/>
          </a:ln>
        </p:spPr>
      </p:cxnSp>
      <p:cxnSp>
        <p:nvCxnSpPr>
          <p:cNvPr id="750" name="Google Shape;750;p98"/>
          <p:cNvCxnSpPr/>
          <p:nvPr/>
        </p:nvCxnSpPr>
        <p:spPr>
          <a:xfrm>
            <a:off x="2165838" y="3554119"/>
            <a:ext cx="371700" cy="417000"/>
          </a:xfrm>
          <a:prstGeom prst="straightConnector1">
            <a:avLst/>
          </a:prstGeom>
          <a:noFill/>
          <a:ln cap="flat" cmpd="sng" w="19050">
            <a:solidFill>
              <a:schemeClr val="dk2"/>
            </a:solidFill>
            <a:prstDash val="solid"/>
            <a:round/>
            <a:headEnd len="med" w="med" type="none"/>
            <a:tailEnd len="med" w="med" type="none"/>
          </a:ln>
        </p:spPr>
      </p:cxnSp>
      <p:sp>
        <p:nvSpPr>
          <p:cNvPr id="751" name="Google Shape;751;p98"/>
          <p:cNvSpPr/>
          <p:nvPr/>
        </p:nvSpPr>
        <p:spPr>
          <a:xfrm>
            <a:off x="768625" y="38874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cxnSp>
        <p:nvCxnSpPr>
          <p:cNvPr id="752" name="Google Shape;752;p98"/>
          <p:cNvCxnSpPr>
            <a:stCxn id="753" idx="3"/>
            <a:endCxn id="751" idx="7"/>
          </p:cNvCxnSpPr>
          <p:nvPr/>
        </p:nvCxnSpPr>
        <p:spPr>
          <a:xfrm flipH="1">
            <a:off x="1307287" y="3554119"/>
            <a:ext cx="408600" cy="417000"/>
          </a:xfrm>
          <a:prstGeom prst="straightConnector1">
            <a:avLst/>
          </a:prstGeom>
          <a:noFill/>
          <a:ln cap="flat" cmpd="sng" w="19050">
            <a:solidFill>
              <a:schemeClr val="dk2"/>
            </a:solidFill>
            <a:prstDash val="solid"/>
            <a:round/>
            <a:headEnd len="med" w="med" type="none"/>
            <a:tailEnd len="med" w="med" type="none"/>
          </a:ln>
        </p:spPr>
      </p:cxnSp>
      <p:sp>
        <p:nvSpPr>
          <p:cNvPr id="754" name="Google Shape;754;p98"/>
          <p:cNvSpPr/>
          <p:nvPr/>
        </p:nvSpPr>
        <p:spPr>
          <a:xfrm>
            <a:off x="3227275" y="30668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D</a:t>
            </a:r>
            <a:endParaRPr sz="1800"/>
          </a:p>
        </p:txBody>
      </p:sp>
      <p:cxnSp>
        <p:nvCxnSpPr>
          <p:cNvPr id="755" name="Google Shape;755;p98"/>
          <p:cNvCxnSpPr>
            <a:stCxn id="754" idx="0"/>
            <a:endCxn id="747" idx="5"/>
          </p:cNvCxnSpPr>
          <p:nvPr/>
        </p:nvCxnSpPr>
        <p:spPr>
          <a:xfrm rot="10800000">
            <a:off x="2983675" y="2652525"/>
            <a:ext cx="559200" cy="414300"/>
          </a:xfrm>
          <a:prstGeom prst="straightConnector1">
            <a:avLst/>
          </a:prstGeom>
          <a:noFill/>
          <a:ln cap="flat" cmpd="sng" w="19050">
            <a:solidFill>
              <a:schemeClr val="dk2"/>
            </a:solidFill>
            <a:prstDash val="solid"/>
            <a:round/>
            <a:headEnd len="med" w="med" type="none"/>
            <a:tailEnd len="med" w="med" type="none"/>
          </a:ln>
        </p:spPr>
      </p:cxnSp>
      <p:sp>
        <p:nvSpPr>
          <p:cNvPr id="756" name="Google Shape;756;p98"/>
          <p:cNvSpPr/>
          <p:nvPr/>
        </p:nvSpPr>
        <p:spPr>
          <a:xfrm>
            <a:off x="2292975" y="3887425"/>
            <a:ext cx="631200" cy="570900"/>
          </a:xfrm>
          <a:prstGeom prst="ellipse">
            <a:avLst/>
          </a:prstGeom>
          <a:solidFill>
            <a:schemeClr val="lt2"/>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753" name="Google Shape;753;p98"/>
          <p:cNvSpPr/>
          <p:nvPr/>
        </p:nvSpPr>
        <p:spPr>
          <a:xfrm>
            <a:off x="1623450" y="30668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sp>
        <p:nvSpPr>
          <p:cNvPr id="757" name="Google Shape;757;p98"/>
          <p:cNvSpPr/>
          <p:nvPr/>
        </p:nvSpPr>
        <p:spPr>
          <a:xfrm>
            <a:off x="1623450" y="47922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sp>
        <p:nvSpPr>
          <p:cNvPr id="758" name="Google Shape;758;p98"/>
          <p:cNvSpPr/>
          <p:nvPr/>
        </p:nvSpPr>
        <p:spPr>
          <a:xfrm>
            <a:off x="2924175" y="47922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cxnSp>
        <p:nvCxnSpPr>
          <p:cNvPr id="759" name="Google Shape;759;p98"/>
          <p:cNvCxnSpPr>
            <a:stCxn id="756" idx="5"/>
            <a:endCxn id="758" idx="0"/>
          </p:cNvCxnSpPr>
          <p:nvPr/>
        </p:nvCxnSpPr>
        <p:spPr>
          <a:xfrm>
            <a:off x="2831738" y="4374719"/>
            <a:ext cx="408000" cy="417600"/>
          </a:xfrm>
          <a:prstGeom prst="straightConnector1">
            <a:avLst/>
          </a:prstGeom>
          <a:noFill/>
          <a:ln cap="flat" cmpd="sng" w="19050">
            <a:solidFill>
              <a:schemeClr val="dk2"/>
            </a:solidFill>
            <a:prstDash val="solid"/>
            <a:round/>
            <a:headEnd len="med" w="med" type="none"/>
            <a:tailEnd len="med" w="med" type="none"/>
          </a:ln>
        </p:spPr>
      </p:cxnSp>
      <p:cxnSp>
        <p:nvCxnSpPr>
          <p:cNvPr id="760" name="Google Shape;760;p98"/>
          <p:cNvCxnSpPr>
            <a:stCxn id="756" idx="3"/>
            <a:endCxn id="757" idx="0"/>
          </p:cNvCxnSpPr>
          <p:nvPr/>
        </p:nvCxnSpPr>
        <p:spPr>
          <a:xfrm flipH="1">
            <a:off x="1939012" y="4374719"/>
            <a:ext cx="446400" cy="417600"/>
          </a:xfrm>
          <a:prstGeom prst="straightConnector1">
            <a:avLst/>
          </a:prstGeom>
          <a:noFill/>
          <a:ln cap="flat" cmpd="sng" w="19050">
            <a:solidFill>
              <a:schemeClr val="dk2"/>
            </a:solidFill>
            <a:prstDash val="solid"/>
            <a:round/>
            <a:headEnd len="med" w="med" type="none"/>
            <a:tailEnd len="med" w="med" type="none"/>
          </a:ln>
        </p:spPr>
      </p:cxnSp>
      <p:sp>
        <p:nvSpPr>
          <p:cNvPr id="761" name="Google Shape;761;p98"/>
          <p:cNvSpPr/>
          <p:nvPr/>
        </p:nvSpPr>
        <p:spPr>
          <a:xfrm>
            <a:off x="4050825" y="3887425"/>
            <a:ext cx="7698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98"/>
          <p:cNvCxnSpPr>
            <a:stCxn id="763" idx="5"/>
            <a:endCxn id="764" idx="0"/>
          </p:cNvCxnSpPr>
          <p:nvPr/>
        </p:nvCxnSpPr>
        <p:spPr>
          <a:xfrm>
            <a:off x="6064163" y="3991394"/>
            <a:ext cx="201600" cy="406800"/>
          </a:xfrm>
          <a:prstGeom prst="straightConnector1">
            <a:avLst/>
          </a:prstGeom>
          <a:noFill/>
          <a:ln cap="flat" cmpd="sng" w="19050">
            <a:solidFill>
              <a:schemeClr val="dk2"/>
            </a:solidFill>
            <a:prstDash val="solid"/>
            <a:round/>
            <a:headEnd len="med" w="med" type="none"/>
            <a:tailEnd len="med" w="med" type="none"/>
          </a:ln>
        </p:spPr>
      </p:cxnSp>
      <p:cxnSp>
        <p:nvCxnSpPr>
          <p:cNvPr id="765" name="Google Shape;765;p98"/>
          <p:cNvCxnSpPr>
            <a:stCxn id="763" idx="3"/>
            <a:endCxn id="766" idx="0"/>
          </p:cNvCxnSpPr>
          <p:nvPr/>
        </p:nvCxnSpPr>
        <p:spPr>
          <a:xfrm flipH="1">
            <a:off x="5379037" y="3991394"/>
            <a:ext cx="238800" cy="406800"/>
          </a:xfrm>
          <a:prstGeom prst="straightConnector1">
            <a:avLst/>
          </a:prstGeom>
          <a:noFill/>
          <a:ln cap="flat" cmpd="sng" w="19050">
            <a:solidFill>
              <a:schemeClr val="dk2"/>
            </a:solidFill>
            <a:prstDash val="solid"/>
            <a:round/>
            <a:headEnd len="med" w="med" type="none"/>
            <a:tailEnd len="med" w="med" type="none"/>
          </a:ln>
        </p:spPr>
      </p:cxnSp>
      <p:sp>
        <p:nvSpPr>
          <p:cNvPr id="767" name="Google Shape;767;p98"/>
          <p:cNvSpPr/>
          <p:nvPr/>
        </p:nvSpPr>
        <p:spPr>
          <a:xfrm>
            <a:off x="6423525" y="2599300"/>
            <a:ext cx="631200" cy="570900"/>
          </a:xfrm>
          <a:prstGeom prst="ellipse">
            <a:avLst/>
          </a:prstGeom>
          <a:solidFill>
            <a:schemeClr val="lt2"/>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763" name="Google Shape;763;p98"/>
          <p:cNvSpPr/>
          <p:nvPr/>
        </p:nvSpPr>
        <p:spPr>
          <a:xfrm>
            <a:off x="5525400" y="35041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sp>
        <p:nvSpPr>
          <p:cNvPr id="768" name="Google Shape;768;p98"/>
          <p:cNvSpPr/>
          <p:nvPr/>
        </p:nvSpPr>
        <p:spPr>
          <a:xfrm>
            <a:off x="7154425" y="35041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a:t>
            </a:r>
            <a:endParaRPr sz="1800"/>
          </a:p>
        </p:txBody>
      </p:sp>
      <p:cxnSp>
        <p:nvCxnSpPr>
          <p:cNvPr id="769" name="Google Shape;769;p98"/>
          <p:cNvCxnSpPr>
            <a:stCxn id="767" idx="5"/>
            <a:endCxn id="768" idx="0"/>
          </p:cNvCxnSpPr>
          <p:nvPr/>
        </p:nvCxnSpPr>
        <p:spPr>
          <a:xfrm>
            <a:off x="6962288" y="3086594"/>
            <a:ext cx="507600" cy="417600"/>
          </a:xfrm>
          <a:prstGeom prst="straightConnector1">
            <a:avLst/>
          </a:prstGeom>
          <a:noFill/>
          <a:ln cap="flat" cmpd="sng" w="19050">
            <a:solidFill>
              <a:schemeClr val="dk2"/>
            </a:solidFill>
            <a:prstDash val="solid"/>
            <a:round/>
            <a:headEnd len="med" w="med" type="none"/>
            <a:tailEnd len="med" w="med" type="none"/>
          </a:ln>
        </p:spPr>
      </p:cxnSp>
      <p:cxnSp>
        <p:nvCxnSpPr>
          <p:cNvPr id="770" name="Google Shape;770;p98"/>
          <p:cNvCxnSpPr>
            <a:stCxn id="767" idx="3"/>
            <a:endCxn id="763" idx="0"/>
          </p:cNvCxnSpPr>
          <p:nvPr/>
        </p:nvCxnSpPr>
        <p:spPr>
          <a:xfrm flipH="1">
            <a:off x="5840962" y="3086594"/>
            <a:ext cx="675000" cy="417600"/>
          </a:xfrm>
          <a:prstGeom prst="straightConnector1">
            <a:avLst/>
          </a:prstGeom>
          <a:noFill/>
          <a:ln cap="flat" cmpd="sng" w="19050">
            <a:solidFill>
              <a:schemeClr val="dk2"/>
            </a:solidFill>
            <a:prstDash val="solid"/>
            <a:round/>
            <a:headEnd len="med" w="med" type="none"/>
            <a:tailEnd len="med" w="med" type="none"/>
          </a:ln>
        </p:spPr>
      </p:cxnSp>
      <p:sp>
        <p:nvSpPr>
          <p:cNvPr id="766" name="Google Shape;766;p98"/>
          <p:cNvSpPr/>
          <p:nvPr/>
        </p:nvSpPr>
        <p:spPr>
          <a:xfrm>
            <a:off x="5063500" y="43981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sp>
        <p:nvSpPr>
          <p:cNvPr id="764" name="Google Shape;764;p98"/>
          <p:cNvSpPr/>
          <p:nvPr/>
        </p:nvSpPr>
        <p:spPr>
          <a:xfrm>
            <a:off x="5950100" y="43981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sp>
        <p:nvSpPr>
          <p:cNvPr id="771" name="Google Shape;771;p98"/>
          <p:cNvSpPr/>
          <p:nvPr/>
        </p:nvSpPr>
        <p:spPr>
          <a:xfrm>
            <a:off x="6733700" y="43981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sp>
        <p:nvSpPr>
          <p:cNvPr id="772" name="Google Shape;772;p98"/>
          <p:cNvSpPr/>
          <p:nvPr/>
        </p:nvSpPr>
        <p:spPr>
          <a:xfrm>
            <a:off x="7552575" y="439812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D</a:t>
            </a:r>
            <a:endParaRPr sz="1800"/>
          </a:p>
        </p:txBody>
      </p:sp>
      <p:cxnSp>
        <p:nvCxnSpPr>
          <p:cNvPr id="773" name="Google Shape;773;p98"/>
          <p:cNvCxnSpPr>
            <a:stCxn id="768" idx="5"/>
            <a:endCxn id="772" idx="0"/>
          </p:cNvCxnSpPr>
          <p:nvPr/>
        </p:nvCxnSpPr>
        <p:spPr>
          <a:xfrm>
            <a:off x="7693188" y="3991394"/>
            <a:ext cx="174900" cy="406800"/>
          </a:xfrm>
          <a:prstGeom prst="straightConnector1">
            <a:avLst/>
          </a:prstGeom>
          <a:noFill/>
          <a:ln cap="flat" cmpd="sng" w="19050">
            <a:solidFill>
              <a:schemeClr val="dk2"/>
            </a:solidFill>
            <a:prstDash val="solid"/>
            <a:round/>
            <a:headEnd len="med" w="med" type="none"/>
            <a:tailEnd len="med" w="med" type="none"/>
          </a:ln>
        </p:spPr>
      </p:cxnSp>
      <p:cxnSp>
        <p:nvCxnSpPr>
          <p:cNvPr id="774" name="Google Shape;774;p98"/>
          <p:cNvCxnSpPr>
            <a:stCxn id="768" idx="3"/>
            <a:endCxn id="771" idx="0"/>
          </p:cNvCxnSpPr>
          <p:nvPr/>
        </p:nvCxnSpPr>
        <p:spPr>
          <a:xfrm flipH="1">
            <a:off x="7049162" y="3991394"/>
            <a:ext cx="197700" cy="406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Zig-Zig</a:t>
            </a:r>
            <a:endParaRPr/>
          </a:p>
        </p:txBody>
      </p:sp>
      <p:sp>
        <p:nvSpPr>
          <p:cNvPr id="780" name="Google Shape;780;p9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new kind of rotation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parent node P and X are either both left children or both right children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0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Zig-Zig</a:t>
            </a:r>
            <a:endParaRPr/>
          </a:p>
        </p:txBody>
      </p:sp>
      <p:sp>
        <p:nvSpPr>
          <p:cNvPr id="786" name="Google Shape;786;p100"/>
          <p:cNvSpPr/>
          <p:nvPr/>
        </p:nvSpPr>
        <p:spPr>
          <a:xfrm>
            <a:off x="2749825" y="21653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a:t>
            </a:r>
            <a:endParaRPr sz="1800"/>
          </a:p>
        </p:txBody>
      </p:sp>
      <p:cxnSp>
        <p:nvCxnSpPr>
          <p:cNvPr id="787" name="Google Shape;787;p100"/>
          <p:cNvCxnSpPr>
            <a:stCxn id="786" idx="3"/>
            <a:endCxn id="788" idx="0"/>
          </p:cNvCxnSpPr>
          <p:nvPr/>
        </p:nvCxnSpPr>
        <p:spPr>
          <a:xfrm flipH="1">
            <a:off x="2287562" y="2652594"/>
            <a:ext cx="554700" cy="414300"/>
          </a:xfrm>
          <a:prstGeom prst="straightConnector1">
            <a:avLst/>
          </a:prstGeom>
          <a:noFill/>
          <a:ln cap="flat" cmpd="sng" w="19050">
            <a:solidFill>
              <a:schemeClr val="dk2"/>
            </a:solidFill>
            <a:prstDash val="solid"/>
            <a:round/>
            <a:headEnd len="med" w="med" type="none"/>
            <a:tailEnd len="med" w="med" type="none"/>
          </a:ln>
        </p:spPr>
      </p:cxnSp>
      <p:cxnSp>
        <p:nvCxnSpPr>
          <p:cNvPr id="789" name="Google Shape;789;p100"/>
          <p:cNvCxnSpPr>
            <a:stCxn id="790" idx="0"/>
            <a:endCxn id="786" idx="5"/>
          </p:cNvCxnSpPr>
          <p:nvPr/>
        </p:nvCxnSpPr>
        <p:spPr>
          <a:xfrm rot="10800000">
            <a:off x="3288650" y="2652600"/>
            <a:ext cx="553500" cy="414300"/>
          </a:xfrm>
          <a:prstGeom prst="straightConnector1">
            <a:avLst/>
          </a:prstGeom>
          <a:noFill/>
          <a:ln cap="flat" cmpd="sng" w="19050">
            <a:solidFill>
              <a:schemeClr val="dk2"/>
            </a:solidFill>
            <a:prstDash val="solid"/>
            <a:round/>
            <a:headEnd len="med" w="med" type="none"/>
            <a:tailEnd len="med" w="med" type="none"/>
          </a:ln>
        </p:spPr>
      </p:cxnSp>
      <p:sp>
        <p:nvSpPr>
          <p:cNvPr id="790" name="Google Shape;790;p100"/>
          <p:cNvSpPr/>
          <p:nvPr/>
        </p:nvSpPr>
        <p:spPr>
          <a:xfrm>
            <a:off x="3526550" y="30669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D</a:t>
            </a:r>
            <a:endParaRPr sz="1800"/>
          </a:p>
        </p:txBody>
      </p:sp>
      <p:sp>
        <p:nvSpPr>
          <p:cNvPr id="788" name="Google Shape;788;p100"/>
          <p:cNvSpPr/>
          <p:nvPr/>
        </p:nvSpPr>
        <p:spPr>
          <a:xfrm>
            <a:off x="1971975" y="30669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sp>
        <p:nvSpPr>
          <p:cNvPr id="791" name="Google Shape;791;p100"/>
          <p:cNvSpPr/>
          <p:nvPr/>
        </p:nvSpPr>
        <p:spPr>
          <a:xfrm>
            <a:off x="2749825" y="39544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sp>
        <p:nvSpPr>
          <p:cNvPr id="792" name="Google Shape;792;p100"/>
          <p:cNvSpPr/>
          <p:nvPr/>
        </p:nvSpPr>
        <p:spPr>
          <a:xfrm>
            <a:off x="1215850" y="3954400"/>
            <a:ext cx="631200" cy="5709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793" name="Google Shape;793;p100"/>
          <p:cNvSpPr/>
          <p:nvPr/>
        </p:nvSpPr>
        <p:spPr>
          <a:xfrm>
            <a:off x="1971975" y="499755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sp>
        <p:nvSpPr>
          <p:cNvPr id="794" name="Google Shape;794;p100"/>
          <p:cNvSpPr/>
          <p:nvPr/>
        </p:nvSpPr>
        <p:spPr>
          <a:xfrm>
            <a:off x="420675" y="499755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cxnSp>
        <p:nvCxnSpPr>
          <p:cNvPr id="795" name="Google Shape;795;p100"/>
          <p:cNvCxnSpPr>
            <a:stCxn id="788" idx="3"/>
            <a:endCxn id="792" idx="0"/>
          </p:cNvCxnSpPr>
          <p:nvPr/>
        </p:nvCxnSpPr>
        <p:spPr>
          <a:xfrm flipH="1">
            <a:off x="1531312" y="3554194"/>
            <a:ext cx="533100" cy="400200"/>
          </a:xfrm>
          <a:prstGeom prst="straightConnector1">
            <a:avLst/>
          </a:prstGeom>
          <a:noFill/>
          <a:ln cap="flat" cmpd="sng" w="19050">
            <a:solidFill>
              <a:schemeClr val="dk2"/>
            </a:solidFill>
            <a:prstDash val="solid"/>
            <a:round/>
            <a:headEnd len="med" w="med" type="none"/>
            <a:tailEnd len="med" w="med" type="none"/>
          </a:ln>
        </p:spPr>
      </p:cxnSp>
      <p:cxnSp>
        <p:nvCxnSpPr>
          <p:cNvPr id="796" name="Google Shape;796;p100"/>
          <p:cNvCxnSpPr>
            <a:stCxn id="791" idx="0"/>
            <a:endCxn id="788" idx="5"/>
          </p:cNvCxnSpPr>
          <p:nvPr/>
        </p:nvCxnSpPr>
        <p:spPr>
          <a:xfrm rot="10800000">
            <a:off x="2510725" y="3554200"/>
            <a:ext cx="554700" cy="400200"/>
          </a:xfrm>
          <a:prstGeom prst="straightConnector1">
            <a:avLst/>
          </a:prstGeom>
          <a:noFill/>
          <a:ln cap="flat" cmpd="sng" w="19050">
            <a:solidFill>
              <a:schemeClr val="dk2"/>
            </a:solidFill>
            <a:prstDash val="solid"/>
            <a:round/>
            <a:headEnd len="med" w="med" type="none"/>
            <a:tailEnd len="med" w="med" type="none"/>
          </a:ln>
        </p:spPr>
      </p:cxnSp>
      <p:cxnSp>
        <p:nvCxnSpPr>
          <p:cNvPr id="797" name="Google Shape;797;p100"/>
          <p:cNvCxnSpPr>
            <a:stCxn id="793" idx="0"/>
            <a:endCxn id="792" idx="5"/>
          </p:cNvCxnSpPr>
          <p:nvPr/>
        </p:nvCxnSpPr>
        <p:spPr>
          <a:xfrm rot="10800000">
            <a:off x="1754475" y="4441650"/>
            <a:ext cx="533100" cy="555900"/>
          </a:xfrm>
          <a:prstGeom prst="straightConnector1">
            <a:avLst/>
          </a:prstGeom>
          <a:noFill/>
          <a:ln cap="flat" cmpd="sng" w="19050">
            <a:solidFill>
              <a:schemeClr val="dk2"/>
            </a:solidFill>
            <a:prstDash val="solid"/>
            <a:round/>
            <a:headEnd len="med" w="med" type="none"/>
            <a:tailEnd len="med" w="med" type="none"/>
          </a:ln>
        </p:spPr>
      </p:cxnSp>
      <p:cxnSp>
        <p:nvCxnSpPr>
          <p:cNvPr id="798" name="Google Shape;798;p100"/>
          <p:cNvCxnSpPr>
            <a:stCxn id="794" idx="0"/>
            <a:endCxn id="792" idx="3"/>
          </p:cNvCxnSpPr>
          <p:nvPr/>
        </p:nvCxnSpPr>
        <p:spPr>
          <a:xfrm flipH="1" rot="10800000">
            <a:off x="736275" y="4441650"/>
            <a:ext cx="572100" cy="555900"/>
          </a:xfrm>
          <a:prstGeom prst="straightConnector1">
            <a:avLst/>
          </a:prstGeom>
          <a:noFill/>
          <a:ln cap="flat" cmpd="sng" w="19050">
            <a:solidFill>
              <a:schemeClr val="dk2"/>
            </a:solidFill>
            <a:prstDash val="solid"/>
            <a:round/>
            <a:headEnd len="med" w="med" type="none"/>
            <a:tailEnd len="med" w="med" type="none"/>
          </a:ln>
        </p:spPr>
      </p:cxnSp>
      <p:sp>
        <p:nvSpPr>
          <p:cNvPr id="799" name="Google Shape;799;p100"/>
          <p:cNvSpPr/>
          <p:nvPr/>
        </p:nvSpPr>
        <p:spPr>
          <a:xfrm>
            <a:off x="4336200" y="3896075"/>
            <a:ext cx="769800" cy="1644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0"/>
          <p:cNvSpPr/>
          <p:nvPr/>
        </p:nvSpPr>
        <p:spPr>
          <a:xfrm>
            <a:off x="6029600" y="2340350"/>
            <a:ext cx="631200" cy="5709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X</a:t>
            </a:r>
            <a:endParaRPr sz="1800"/>
          </a:p>
        </p:txBody>
      </p:sp>
      <p:sp>
        <p:nvSpPr>
          <p:cNvPr id="801" name="Google Shape;801;p100"/>
          <p:cNvSpPr/>
          <p:nvPr/>
        </p:nvSpPr>
        <p:spPr>
          <a:xfrm>
            <a:off x="6785725" y="33835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t>
            </a:r>
            <a:endParaRPr sz="1800"/>
          </a:p>
        </p:txBody>
      </p:sp>
      <p:sp>
        <p:nvSpPr>
          <p:cNvPr id="802" name="Google Shape;802;p100"/>
          <p:cNvSpPr/>
          <p:nvPr/>
        </p:nvSpPr>
        <p:spPr>
          <a:xfrm>
            <a:off x="5234425" y="3383500"/>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a:t>
            </a:r>
            <a:endParaRPr sz="1800"/>
          </a:p>
        </p:txBody>
      </p:sp>
      <p:cxnSp>
        <p:nvCxnSpPr>
          <p:cNvPr id="803" name="Google Shape;803;p100"/>
          <p:cNvCxnSpPr>
            <a:stCxn id="801" idx="0"/>
            <a:endCxn id="800" idx="5"/>
          </p:cNvCxnSpPr>
          <p:nvPr/>
        </p:nvCxnSpPr>
        <p:spPr>
          <a:xfrm rot="10800000">
            <a:off x="6568225" y="2827600"/>
            <a:ext cx="533100" cy="555900"/>
          </a:xfrm>
          <a:prstGeom prst="straightConnector1">
            <a:avLst/>
          </a:prstGeom>
          <a:noFill/>
          <a:ln cap="flat" cmpd="sng" w="19050">
            <a:solidFill>
              <a:schemeClr val="dk2"/>
            </a:solidFill>
            <a:prstDash val="solid"/>
            <a:round/>
            <a:headEnd len="med" w="med" type="none"/>
            <a:tailEnd len="med" w="med" type="none"/>
          </a:ln>
        </p:spPr>
      </p:cxnSp>
      <p:cxnSp>
        <p:nvCxnSpPr>
          <p:cNvPr id="804" name="Google Shape;804;p100"/>
          <p:cNvCxnSpPr>
            <a:stCxn id="802" idx="0"/>
            <a:endCxn id="800" idx="3"/>
          </p:cNvCxnSpPr>
          <p:nvPr/>
        </p:nvCxnSpPr>
        <p:spPr>
          <a:xfrm flipH="1" rot="10800000">
            <a:off x="5550025" y="2827600"/>
            <a:ext cx="572100" cy="555900"/>
          </a:xfrm>
          <a:prstGeom prst="straightConnector1">
            <a:avLst/>
          </a:prstGeom>
          <a:noFill/>
          <a:ln cap="flat" cmpd="sng" w="19050">
            <a:solidFill>
              <a:schemeClr val="dk2"/>
            </a:solidFill>
            <a:prstDash val="solid"/>
            <a:round/>
            <a:headEnd len="med" w="med" type="none"/>
            <a:tailEnd len="med" w="med" type="none"/>
          </a:ln>
        </p:spPr>
      </p:cxnSp>
      <p:sp>
        <p:nvSpPr>
          <p:cNvPr id="805" name="Google Shape;805;p100"/>
          <p:cNvSpPr/>
          <p:nvPr/>
        </p:nvSpPr>
        <p:spPr>
          <a:xfrm>
            <a:off x="6029600" y="43574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a:t>
            </a:r>
            <a:endParaRPr sz="1800"/>
          </a:p>
        </p:txBody>
      </p:sp>
      <p:sp>
        <p:nvSpPr>
          <p:cNvPr id="806" name="Google Shape;806;p100"/>
          <p:cNvSpPr/>
          <p:nvPr/>
        </p:nvSpPr>
        <p:spPr>
          <a:xfrm>
            <a:off x="7416925" y="43574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G</a:t>
            </a:r>
            <a:endParaRPr sz="1800"/>
          </a:p>
        </p:txBody>
      </p:sp>
      <p:sp>
        <p:nvSpPr>
          <p:cNvPr id="807" name="Google Shape;807;p100"/>
          <p:cNvSpPr/>
          <p:nvPr/>
        </p:nvSpPr>
        <p:spPr>
          <a:xfrm>
            <a:off x="6785725" y="54265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
            </a:r>
            <a:endParaRPr sz="1800"/>
          </a:p>
        </p:txBody>
      </p:sp>
      <p:sp>
        <p:nvSpPr>
          <p:cNvPr id="808" name="Google Shape;808;p100"/>
          <p:cNvSpPr/>
          <p:nvPr/>
        </p:nvSpPr>
        <p:spPr>
          <a:xfrm>
            <a:off x="8048125" y="5426575"/>
            <a:ext cx="631200" cy="5709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D</a:t>
            </a:r>
            <a:endParaRPr sz="1800"/>
          </a:p>
        </p:txBody>
      </p:sp>
      <p:cxnSp>
        <p:nvCxnSpPr>
          <p:cNvPr id="809" name="Google Shape;809;p100"/>
          <p:cNvCxnSpPr>
            <a:stCxn id="805" idx="0"/>
            <a:endCxn id="801" idx="3"/>
          </p:cNvCxnSpPr>
          <p:nvPr/>
        </p:nvCxnSpPr>
        <p:spPr>
          <a:xfrm flipH="1" rot="10800000">
            <a:off x="6345200" y="3870875"/>
            <a:ext cx="533100" cy="486600"/>
          </a:xfrm>
          <a:prstGeom prst="straightConnector1">
            <a:avLst/>
          </a:prstGeom>
          <a:noFill/>
          <a:ln cap="flat" cmpd="sng" w="19050">
            <a:solidFill>
              <a:schemeClr val="dk2"/>
            </a:solidFill>
            <a:prstDash val="solid"/>
            <a:round/>
            <a:headEnd len="med" w="med" type="none"/>
            <a:tailEnd len="med" w="med" type="none"/>
          </a:ln>
        </p:spPr>
      </p:cxnSp>
      <p:cxnSp>
        <p:nvCxnSpPr>
          <p:cNvPr id="810" name="Google Shape;810;p100"/>
          <p:cNvCxnSpPr>
            <a:stCxn id="801" idx="5"/>
            <a:endCxn id="806" idx="0"/>
          </p:cNvCxnSpPr>
          <p:nvPr/>
        </p:nvCxnSpPr>
        <p:spPr>
          <a:xfrm>
            <a:off x="7324488" y="3870794"/>
            <a:ext cx="408000" cy="486600"/>
          </a:xfrm>
          <a:prstGeom prst="straightConnector1">
            <a:avLst/>
          </a:prstGeom>
          <a:noFill/>
          <a:ln cap="flat" cmpd="sng" w="19050">
            <a:solidFill>
              <a:schemeClr val="dk2"/>
            </a:solidFill>
            <a:prstDash val="solid"/>
            <a:round/>
            <a:headEnd len="med" w="med" type="none"/>
            <a:tailEnd len="med" w="med" type="none"/>
          </a:ln>
        </p:spPr>
      </p:cxnSp>
      <p:cxnSp>
        <p:nvCxnSpPr>
          <p:cNvPr id="811" name="Google Shape;811;p100"/>
          <p:cNvCxnSpPr>
            <a:stCxn id="806" idx="5"/>
            <a:endCxn id="808" idx="0"/>
          </p:cNvCxnSpPr>
          <p:nvPr/>
        </p:nvCxnSpPr>
        <p:spPr>
          <a:xfrm>
            <a:off x="7955688" y="4844769"/>
            <a:ext cx="408000" cy="581700"/>
          </a:xfrm>
          <a:prstGeom prst="straightConnector1">
            <a:avLst/>
          </a:prstGeom>
          <a:noFill/>
          <a:ln cap="flat" cmpd="sng" w="19050">
            <a:solidFill>
              <a:schemeClr val="dk2"/>
            </a:solidFill>
            <a:prstDash val="solid"/>
            <a:round/>
            <a:headEnd len="med" w="med" type="none"/>
            <a:tailEnd len="med" w="med" type="none"/>
          </a:ln>
        </p:spPr>
      </p:cxnSp>
      <p:cxnSp>
        <p:nvCxnSpPr>
          <p:cNvPr id="812" name="Google Shape;812;p100"/>
          <p:cNvCxnSpPr>
            <a:stCxn id="806" idx="3"/>
            <a:endCxn id="807" idx="0"/>
          </p:cNvCxnSpPr>
          <p:nvPr/>
        </p:nvCxnSpPr>
        <p:spPr>
          <a:xfrm flipH="1">
            <a:off x="7101362" y="4844769"/>
            <a:ext cx="408000" cy="581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Splay tree operations</a:t>
            </a:r>
            <a:endParaRPr/>
          </a:p>
        </p:txBody>
      </p:sp>
      <p:sp>
        <p:nvSpPr>
          <p:cNvPr id="818" name="Google Shape;818;p10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FF0000"/>
                </a:solidFill>
              </a:rPr>
              <a:t>Insertion</a:t>
            </a:r>
            <a:r>
              <a:rPr lang="en"/>
              <a:t>: when an item is inserted, a splay is performed</a:t>
            </a:r>
            <a:endParaRPr/>
          </a:p>
          <a:p>
            <a:pPr indent="-317500" lvl="1" marL="914400" rtl="0" algn="l">
              <a:spcBef>
                <a:spcPts val="0"/>
              </a:spcBef>
              <a:spcAft>
                <a:spcPts val="0"/>
              </a:spcAft>
              <a:buSzPts val="1400"/>
              <a:buChar char="○"/>
            </a:pPr>
            <a:r>
              <a:rPr lang="en"/>
              <a:t>Newly inserted item becomes the root of the tree</a:t>
            </a:r>
            <a:endParaRPr/>
          </a:p>
          <a:p>
            <a:pPr indent="0" lvl="0" marL="0" rtl="0" algn="l">
              <a:spcBef>
                <a:spcPts val="1200"/>
              </a:spcBef>
              <a:spcAft>
                <a:spcPts val="0"/>
              </a:spcAft>
              <a:buNone/>
            </a:pPr>
            <a:r>
              <a:rPr lang="en"/>
              <a:t>	</a:t>
            </a:r>
            <a:endParaRPr/>
          </a:p>
          <a:p>
            <a:pPr indent="-342900" lvl="0" marL="457200" rtl="0" algn="l">
              <a:spcBef>
                <a:spcPts val="1200"/>
              </a:spcBef>
              <a:spcAft>
                <a:spcPts val="0"/>
              </a:spcAft>
              <a:buSzPts val="1800"/>
              <a:buChar char="●"/>
            </a:pPr>
            <a:r>
              <a:rPr b="1" lang="en">
                <a:solidFill>
                  <a:srgbClr val="FF0000"/>
                </a:solidFill>
              </a:rPr>
              <a:t>Find</a:t>
            </a:r>
            <a:r>
              <a:rPr lang="en"/>
              <a:t>: the last accessed during the search is splayed</a:t>
            </a:r>
            <a:endParaRPr/>
          </a:p>
          <a:p>
            <a:pPr indent="-317500" lvl="1" marL="914400" rtl="0" algn="l">
              <a:spcBef>
                <a:spcPts val="0"/>
              </a:spcBef>
              <a:spcAft>
                <a:spcPts val="0"/>
              </a:spcAft>
              <a:buSzPts val="1400"/>
              <a:buChar char="○"/>
            </a:pPr>
            <a:r>
              <a:rPr lang="en"/>
              <a:t>If the search is successful, the node found is splayed</a:t>
            </a:r>
            <a:endParaRPr/>
          </a:p>
          <a:p>
            <a:pPr indent="-317500" lvl="1" marL="914400" rtl="0" algn="l">
              <a:spcBef>
                <a:spcPts val="0"/>
              </a:spcBef>
              <a:spcAft>
                <a:spcPts val="0"/>
              </a:spcAft>
              <a:buSzPts val="1400"/>
              <a:buChar char="○"/>
            </a:pPr>
            <a:r>
              <a:rPr lang="en"/>
              <a:t>If the search is unsuccessful, the last node compared is splayed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00"/>
              <a:t>Trees</a:t>
            </a:r>
            <a:endParaRPr sz="2400"/>
          </a:p>
          <a:p>
            <a:pPr indent="0" lvl="0" marL="0" rtl="0" algn="l">
              <a:spcBef>
                <a:spcPts val="0"/>
              </a:spcBef>
              <a:spcAft>
                <a:spcPts val="0"/>
              </a:spcAft>
              <a:buNone/>
            </a:pPr>
            <a:r>
              <a:rPr lang="en">
                <a:solidFill>
                  <a:srgbClr val="999999"/>
                </a:solidFill>
              </a:rPr>
              <a:t>Applications</a:t>
            </a:r>
            <a:endParaRPr>
              <a:solidFill>
                <a:srgbClr val="999999"/>
              </a:solidFill>
            </a:endParaRPr>
          </a:p>
        </p:txBody>
      </p:sp>
      <p:pic>
        <p:nvPicPr>
          <p:cNvPr id="108" name="Google Shape;108;p21"/>
          <p:cNvPicPr preferRelativeResize="0"/>
          <p:nvPr/>
        </p:nvPicPr>
        <p:blipFill rotWithShape="1">
          <a:blip r:embed="rId3">
            <a:alphaModFix/>
          </a:blip>
          <a:srcRect b="15973" l="0" r="13217" t="0"/>
          <a:stretch/>
        </p:blipFill>
        <p:spPr>
          <a:xfrm>
            <a:off x="5811575" y="4469075"/>
            <a:ext cx="3332425" cy="2388925"/>
          </a:xfrm>
          <a:prstGeom prst="rect">
            <a:avLst/>
          </a:prstGeom>
          <a:noFill/>
          <a:ln>
            <a:noFill/>
          </a:ln>
        </p:spPr>
      </p:pic>
      <p:sp>
        <p:nvSpPr>
          <p:cNvPr id="109" name="Google Shape;109;p21"/>
          <p:cNvSpPr txBox="1"/>
          <p:nvPr>
            <p:ph idx="1" type="body"/>
          </p:nvPr>
        </p:nvSpPr>
        <p:spPr>
          <a:xfrm>
            <a:off x="457200" y="1600200"/>
            <a:ext cx="6167400" cy="496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 file systems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Organizate data that needs to be searched</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 databases, data is stored as B trees or any of its variations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Splay tree operations</a:t>
            </a:r>
            <a:endParaRPr/>
          </a:p>
        </p:txBody>
      </p:sp>
      <p:sp>
        <p:nvSpPr>
          <p:cNvPr id="824" name="Google Shape;824;p102"/>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FF0000"/>
                </a:solidFill>
              </a:rPr>
              <a:t>FindMin and FindMax</a:t>
            </a:r>
            <a:r>
              <a:rPr lang="en"/>
              <a:t>: perform a splay after the success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solidFill>
                  <a:srgbClr val="FF0000"/>
                </a:solidFill>
              </a:rPr>
              <a:t>DeleteMin</a:t>
            </a:r>
            <a:r>
              <a:rPr lang="en"/>
              <a:t> </a:t>
            </a:r>
            <a:endParaRPr/>
          </a:p>
          <a:p>
            <a:pPr indent="-317500" lvl="1" marL="914400" rtl="0" algn="l">
              <a:spcBef>
                <a:spcPts val="0"/>
              </a:spcBef>
              <a:spcAft>
                <a:spcPts val="0"/>
              </a:spcAft>
              <a:buSzPts val="1400"/>
              <a:buChar char="○"/>
            </a:pPr>
            <a:r>
              <a:rPr lang="en"/>
              <a:t>Perform a FindMin. This brings the minimum to the root and there will be no left child</a:t>
            </a:r>
            <a:endParaRPr/>
          </a:p>
          <a:p>
            <a:pPr indent="-317500" lvl="1" marL="914400" rtl="0" algn="l">
              <a:spcBef>
                <a:spcPts val="0"/>
              </a:spcBef>
              <a:spcAft>
                <a:spcPts val="0"/>
              </a:spcAft>
              <a:buSzPts val="1400"/>
              <a:buChar char="○"/>
            </a:pPr>
            <a:r>
              <a:rPr lang="en"/>
              <a:t>Use the right child as the new root</a:t>
            </a:r>
            <a:endParaRPr/>
          </a:p>
          <a:p>
            <a:pPr indent="0" lvl="0" marL="0" marR="0" rtl="0" algn="l">
              <a:lnSpc>
                <a:spcPct val="100000"/>
              </a:lnSpc>
              <a:spcBef>
                <a:spcPts val="12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Splay tree operations</a:t>
            </a:r>
            <a:endParaRPr/>
          </a:p>
        </p:txBody>
      </p:sp>
      <p:sp>
        <p:nvSpPr>
          <p:cNvPr id="830" name="Google Shape;830;p103"/>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FF0000"/>
                </a:solidFill>
              </a:rPr>
              <a:t>DeleteMax</a:t>
            </a:r>
            <a:endParaRPr/>
          </a:p>
          <a:p>
            <a:pPr indent="-317500" lvl="1" marL="914400" rtl="0" algn="l">
              <a:spcBef>
                <a:spcPts val="0"/>
              </a:spcBef>
              <a:spcAft>
                <a:spcPts val="0"/>
              </a:spcAft>
              <a:buSzPts val="1400"/>
              <a:buChar char="○"/>
            </a:pPr>
            <a:r>
              <a:rPr lang="en"/>
              <a:t>Perform a FindMax</a:t>
            </a:r>
            <a:endParaRPr/>
          </a:p>
          <a:p>
            <a:pPr indent="-317500" lvl="1" marL="914400" rtl="0" algn="l">
              <a:spcBef>
                <a:spcPts val="0"/>
              </a:spcBef>
              <a:spcAft>
                <a:spcPts val="0"/>
              </a:spcAft>
              <a:buSzPts val="1400"/>
              <a:buChar char="○"/>
            </a:pPr>
            <a:r>
              <a:rPr lang="en"/>
              <a:t>Set the root to the post-splay left child</a:t>
            </a:r>
            <a:endParaRPr/>
          </a:p>
          <a:p>
            <a:pPr indent="0" lvl="0" marL="0" marR="0" rtl="0" algn="l">
              <a:lnSpc>
                <a:spcPct val="100000"/>
              </a:lnSpc>
              <a:spcBef>
                <a:spcPts val="12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Splay tree operations</a:t>
            </a:r>
            <a:endParaRPr/>
          </a:p>
        </p:txBody>
      </p:sp>
      <p:sp>
        <p:nvSpPr>
          <p:cNvPr id="836" name="Google Shape;836;p10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rgbClr val="FF0000"/>
                </a:solidFill>
              </a:rPr>
              <a:t>Remove</a:t>
            </a:r>
            <a:r>
              <a:rPr lang="en"/>
              <a:t>:</a:t>
            </a:r>
            <a:endParaRPr/>
          </a:p>
          <a:p>
            <a:pPr indent="-317500" lvl="1" marL="914400" rtl="0" algn="l">
              <a:spcBef>
                <a:spcPts val="0"/>
              </a:spcBef>
              <a:spcAft>
                <a:spcPts val="0"/>
              </a:spcAft>
              <a:buSzPts val="1400"/>
              <a:buChar char="○"/>
            </a:pPr>
            <a:r>
              <a:rPr lang="en"/>
              <a:t>Access the node to be deleted, bringing it to the root</a:t>
            </a:r>
            <a:endParaRPr/>
          </a:p>
          <a:p>
            <a:pPr indent="-317500" lvl="1" marL="914400" rtl="0" algn="l">
              <a:spcBef>
                <a:spcPts val="0"/>
              </a:spcBef>
              <a:spcAft>
                <a:spcPts val="0"/>
              </a:spcAft>
              <a:buSzPts val="1400"/>
              <a:buChar char="○"/>
            </a:pPr>
            <a:r>
              <a:rPr lang="en"/>
              <a:t>Delete the root leaving two subtress left (L) and right (R) </a:t>
            </a:r>
            <a:endParaRPr/>
          </a:p>
          <a:p>
            <a:pPr indent="-317500" lvl="1" marL="914400" rtl="0" algn="l">
              <a:spcBef>
                <a:spcPts val="0"/>
              </a:spcBef>
              <a:spcAft>
                <a:spcPts val="0"/>
              </a:spcAft>
              <a:buSzPts val="1400"/>
              <a:buChar char="○"/>
            </a:pPr>
            <a:r>
              <a:rPr lang="en"/>
              <a:t>Find the largest in L using DeleteMax operation, thus the root of L will have no right child</a:t>
            </a:r>
            <a:endParaRPr/>
          </a:p>
          <a:p>
            <a:pPr indent="-317500" lvl="1" marL="914400" rtl="0" algn="l">
              <a:spcBef>
                <a:spcPts val="0"/>
              </a:spcBef>
              <a:spcAft>
                <a:spcPts val="0"/>
              </a:spcAft>
              <a:buSzPts val="1400"/>
              <a:buChar char="○"/>
            </a:pPr>
            <a:r>
              <a:rPr lang="en"/>
              <a:t>Make R the right child of L's root</a:t>
            </a:r>
            <a:endParaRPr/>
          </a:p>
          <a:p>
            <a:pPr indent="0" lvl="0" marL="0" rtl="0" algn="l">
              <a:spcBef>
                <a:spcPts val="1200"/>
              </a:spcBef>
              <a:spcAft>
                <a:spcPts val="0"/>
              </a:spcAft>
              <a:buNone/>
            </a:pPr>
            <a:r>
              <a:t/>
            </a:r>
            <a:endParaRPr/>
          </a:p>
          <a:p>
            <a:pPr indent="0" lvl="0" marL="0" marR="0" rtl="0" algn="l">
              <a:lnSpc>
                <a:spcPct val="100000"/>
              </a:lnSpc>
              <a:spcBef>
                <a:spcPts val="120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Splay tree operations</a:t>
            </a:r>
            <a:endParaRPr/>
          </a:p>
        </p:txBody>
      </p:sp>
      <p:pic>
        <p:nvPicPr>
          <p:cNvPr id="842" name="Google Shape;842;p105"/>
          <p:cNvPicPr preferRelativeResize="0"/>
          <p:nvPr/>
        </p:nvPicPr>
        <p:blipFill>
          <a:blip r:embed="rId3">
            <a:alphaModFix/>
          </a:blip>
          <a:stretch>
            <a:fillRect/>
          </a:stretch>
        </p:blipFill>
        <p:spPr>
          <a:xfrm>
            <a:off x="889162" y="1544623"/>
            <a:ext cx="7365677" cy="51076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6"/>
          <p:cNvSpPr txBox="1"/>
          <p:nvPr>
            <p:ph type="ctrTitle"/>
          </p:nvPr>
        </p:nvSpPr>
        <p:spPr>
          <a:xfrm>
            <a:off x="685800" y="2111125"/>
            <a:ext cx="7772400" cy="179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Heap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853" name="Google Shape;853;p107"/>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a previous topic, we learned about </a:t>
            </a:r>
            <a:r>
              <a:rPr b="1" lang="en">
                <a:solidFill>
                  <a:srgbClr val="FF0000"/>
                </a:solidFill>
              </a:rPr>
              <a:t>priority queues</a:t>
            </a:r>
            <a:endParaRPr b="1">
              <a:solidFill>
                <a:srgbClr val="FF0000"/>
              </a:solidFill>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Traditionally a priority queue can be implemented with arrays or linked list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There an special kind of tree that can be used to implement a priority queue: heap</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8"/>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pic>
        <p:nvPicPr>
          <p:cNvPr id="859" name="Google Shape;859;p108"/>
          <p:cNvPicPr preferRelativeResize="0"/>
          <p:nvPr/>
        </p:nvPicPr>
        <p:blipFill>
          <a:blip r:embed="rId3">
            <a:alphaModFix/>
          </a:blip>
          <a:stretch>
            <a:fillRect/>
          </a:stretch>
        </p:blipFill>
        <p:spPr>
          <a:xfrm>
            <a:off x="0" y="2132700"/>
            <a:ext cx="4210050" cy="2724150"/>
          </a:xfrm>
          <a:prstGeom prst="rect">
            <a:avLst/>
          </a:prstGeom>
          <a:noFill/>
          <a:ln>
            <a:noFill/>
          </a:ln>
        </p:spPr>
      </p:pic>
      <p:pic>
        <p:nvPicPr>
          <p:cNvPr id="860" name="Google Shape;860;p108"/>
          <p:cNvPicPr preferRelativeResize="0"/>
          <p:nvPr/>
        </p:nvPicPr>
        <p:blipFill>
          <a:blip r:embed="rId4">
            <a:alphaModFix/>
          </a:blip>
          <a:stretch>
            <a:fillRect/>
          </a:stretch>
        </p:blipFill>
        <p:spPr>
          <a:xfrm>
            <a:off x="4299225" y="1943100"/>
            <a:ext cx="4844775" cy="3787725"/>
          </a:xfrm>
          <a:prstGeom prst="rect">
            <a:avLst/>
          </a:prstGeom>
          <a:noFill/>
          <a:ln>
            <a:noFill/>
          </a:ln>
        </p:spPr>
      </p:pic>
      <p:sp>
        <p:nvSpPr>
          <p:cNvPr id="861" name="Google Shape;861;p108"/>
          <p:cNvSpPr txBox="1"/>
          <p:nvPr/>
        </p:nvSpPr>
        <p:spPr>
          <a:xfrm>
            <a:off x="4057850" y="2966275"/>
            <a:ext cx="1210200" cy="12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Droid Sans"/>
                <a:ea typeface="Droid Sans"/>
                <a:cs typeface="Droid Sans"/>
                <a:sym typeface="Droid Sans"/>
              </a:rPr>
              <a:t>VS</a:t>
            </a:r>
            <a:endParaRPr b="1" sz="3600">
              <a:latin typeface="Droid Sans"/>
              <a:ea typeface="Droid Sans"/>
              <a:cs typeface="Droid Sans"/>
              <a:sym typeface="Droid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867" name="Google Shape;867;p109"/>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to choose a heap instead of an array or linked list?</a:t>
            </a:r>
            <a:endParaRPr/>
          </a:p>
          <a:p>
            <a:pPr indent="-317500" lvl="1" marL="914400" rtl="0" algn="l">
              <a:spcBef>
                <a:spcPts val="0"/>
              </a:spcBef>
              <a:spcAft>
                <a:spcPts val="0"/>
              </a:spcAft>
              <a:buSzPts val="1400"/>
              <a:buChar char="○"/>
            </a:pPr>
            <a:r>
              <a:rPr lang="en"/>
              <a:t>Fast insertion O(logN)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heap is a binary tree with the following characteristics</a:t>
            </a:r>
            <a:endParaRPr/>
          </a:p>
          <a:p>
            <a:pPr indent="-317500" lvl="1" marL="914400" rtl="0" algn="l">
              <a:spcBef>
                <a:spcPts val="0"/>
              </a:spcBef>
              <a:spcAft>
                <a:spcPts val="0"/>
              </a:spcAft>
              <a:buSzPts val="1400"/>
              <a:buChar char="○"/>
            </a:pPr>
            <a:r>
              <a:rPr lang="en"/>
              <a:t>It is complete</a:t>
            </a:r>
            <a:endParaRPr/>
          </a:p>
          <a:p>
            <a:pPr indent="-317500" lvl="1" marL="914400" rtl="0" algn="l">
              <a:spcBef>
                <a:spcPts val="0"/>
              </a:spcBef>
              <a:spcAft>
                <a:spcPts val="0"/>
              </a:spcAft>
              <a:buSzPts val="1400"/>
              <a:buChar char="○"/>
            </a:pPr>
            <a:r>
              <a:rPr lang="en"/>
              <a:t>Implemented as an array</a:t>
            </a:r>
            <a:endParaRPr/>
          </a:p>
          <a:p>
            <a:pPr indent="-317500" lvl="1" marL="914400" rtl="0" algn="l">
              <a:spcBef>
                <a:spcPts val="0"/>
              </a:spcBef>
              <a:spcAft>
                <a:spcPts val="0"/>
              </a:spcAft>
              <a:buSzPts val="1400"/>
              <a:buChar char="○"/>
            </a:pPr>
            <a:r>
              <a:rPr lang="en"/>
              <a:t>Satisfies the heap condition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873" name="Google Shape;873;p11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to choose a heap instead of an array or linked list?</a:t>
            </a:r>
            <a:endParaRPr/>
          </a:p>
          <a:p>
            <a:pPr indent="-317500" lvl="1" marL="914400" rtl="0" algn="l">
              <a:spcBef>
                <a:spcPts val="0"/>
              </a:spcBef>
              <a:spcAft>
                <a:spcPts val="0"/>
              </a:spcAft>
              <a:buSzPts val="1400"/>
              <a:buChar char="○"/>
            </a:pPr>
            <a:r>
              <a:rPr lang="en"/>
              <a:t>Fast insertion O(logN)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heap is a binary tree with the following characteristics</a:t>
            </a:r>
            <a:endParaRPr/>
          </a:p>
          <a:p>
            <a:pPr indent="-317500" lvl="1" marL="914400" rtl="0" algn="l">
              <a:spcBef>
                <a:spcPts val="0"/>
              </a:spcBef>
              <a:spcAft>
                <a:spcPts val="0"/>
              </a:spcAft>
              <a:buSzPts val="1400"/>
              <a:buChar char="○"/>
            </a:pPr>
            <a:r>
              <a:rPr lang="en"/>
              <a:t>It is complete</a:t>
            </a:r>
            <a:endParaRPr/>
          </a:p>
          <a:p>
            <a:pPr indent="-317500" lvl="1" marL="914400" rtl="0" algn="l">
              <a:spcBef>
                <a:spcPts val="0"/>
              </a:spcBef>
              <a:spcAft>
                <a:spcPts val="0"/>
              </a:spcAft>
              <a:buSzPts val="1400"/>
              <a:buChar char="○"/>
            </a:pPr>
            <a:r>
              <a:rPr lang="en"/>
              <a:t>Implemented as an array</a:t>
            </a:r>
            <a:endParaRPr/>
          </a:p>
          <a:p>
            <a:pPr indent="-317500" lvl="1" marL="914400" rtl="0" algn="l">
              <a:spcBef>
                <a:spcPts val="0"/>
              </a:spcBef>
              <a:spcAft>
                <a:spcPts val="0"/>
              </a:spcAft>
              <a:buSzPts val="1400"/>
              <a:buChar char="○"/>
            </a:pPr>
            <a:r>
              <a:rPr lang="en"/>
              <a:t>Satisfies the heap condition</a:t>
            </a:r>
            <a:endParaRPr/>
          </a:p>
        </p:txBody>
      </p:sp>
      <p:sp>
        <p:nvSpPr>
          <p:cNvPr id="874" name="Google Shape;874;p110"/>
          <p:cNvSpPr/>
          <p:nvPr/>
        </p:nvSpPr>
        <p:spPr>
          <a:xfrm>
            <a:off x="5696700" y="2868175"/>
            <a:ext cx="2990100" cy="2705400"/>
          </a:xfrm>
          <a:prstGeom prst="wedgeRoundRectCallout">
            <a:avLst>
              <a:gd fmla="val -61954" name="adj1"/>
              <a:gd fmla="val 2148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It is completely filled in. Reading from left to right across each row, although the last row does not need to be full</a:t>
            </a:r>
            <a:endParaRPr sz="1800">
              <a:latin typeface="Droid Sans"/>
              <a:ea typeface="Droid Sans"/>
              <a:cs typeface="Droid Sans"/>
              <a:sym typeface="Droid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1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heap?</a:t>
            </a:r>
            <a:endParaRPr/>
          </a:p>
        </p:txBody>
      </p:sp>
      <p:sp>
        <p:nvSpPr>
          <p:cNvPr id="880" name="Google Shape;880;p111"/>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to choose a heap instead of an array or linked list?</a:t>
            </a:r>
            <a:endParaRPr/>
          </a:p>
          <a:p>
            <a:pPr indent="-317500" lvl="1" marL="914400" rtl="0" algn="l">
              <a:spcBef>
                <a:spcPts val="0"/>
              </a:spcBef>
              <a:spcAft>
                <a:spcPts val="0"/>
              </a:spcAft>
              <a:buSzPts val="1400"/>
              <a:buChar char="○"/>
            </a:pPr>
            <a:r>
              <a:rPr lang="en"/>
              <a:t>Fast insertion O(logN)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heap is a binary tree with the following characteristics</a:t>
            </a:r>
            <a:endParaRPr/>
          </a:p>
          <a:p>
            <a:pPr indent="-317500" lvl="1" marL="914400" rtl="0" algn="l">
              <a:spcBef>
                <a:spcPts val="0"/>
              </a:spcBef>
              <a:spcAft>
                <a:spcPts val="0"/>
              </a:spcAft>
              <a:buSzPts val="1400"/>
              <a:buChar char="○"/>
            </a:pPr>
            <a:r>
              <a:rPr lang="en"/>
              <a:t>It is complete</a:t>
            </a:r>
            <a:endParaRPr/>
          </a:p>
          <a:p>
            <a:pPr indent="-317500" lvl="1" marL="914400" rtl="0" algn="l">
              <a:spcBef>
                <a:spcPts val="0"/>
              </a:spcBef>
              <a:spcAft>
                <a:spcPts val="0"/>
              </a:spcAft>
              <a:buSzPts val="1400"/>
              <a:buChar char="○"/>
            </a:pPr>
            <a:r>
              <a:rPr lang="en"/>
              <a:t>Implemented as an array</a:t>
            </a:r>
            <a:endParaRPr/>
          </a:p>
          <a:p>
            <a:pPr indent="-317500" lvl="1" marL="914400" rtl="0" algn="l">
              <a:spcBef>
                <a:spcPts val="0"/>
              </a:spcBef>
              <a:spcAft>
                <a:spcPts val="0"/>
              </a:spcAft>
              <a:buSzPts val="1400"/>
              <a:buChar char="○"/>
            </a:pPr>
            <a:r>
              <a:rPr lang="en"/>
              <a:t>Satisfies the heap condition</a:t>
            </a:r>
            <a:endParaRPr/>
          </a:p>
        </p:txBody>
      </p:sp>
      <p:sp>
        <p:nvSpPr>
          <p:cNvPr id="881" name="Google Shape;881;p111"/>
          <p:cNvSpPr/>
          <p:nvPr/>
        </p:nvSpPr>
        <p:spPr>
          <a:xfrm>
            <a:off x="5696700" y="3249175"/>
            <a:ext cx="2990100" cy="2705400"/>
          </a:xfrm>
          <a:prstGeom prst="wedgeRoundRectCallout">
            <a:avLst>
              <a:gd fmla="val -61954" name="adj1"/>
              <a:gd fmla="val 21487" name="adj2"/>
              <a:gd fmla="val 0" name="adj3"/>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Stored as an array rather than using references as in a linked list</a:t>
            </a:r>
            <a:endParaRPr sz="1800">
              <a:latin typeface="Droid Sans"/>
              <a:ea typeface="Droid Sans"/>
              <a:cs typeface="Droid Sans"/>
              <a:sym typeface="Droid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